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1" r:id="rId6"/>
    <p:sldId id="271" r:id="rId7"/>
    <p:sldId id="284" r:id="rId8"/>
    <p:sldId id="278" r:id="rId9"/>
    <p:sldId id="285" r:id="rId10"/>
    <p:sldId id="266" r:id="rId1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00000"/>
    <a:srgbClr val="FF9900"/>
    <a:srgbClr val="ADEA00"/>
    <a:srgbClr val="00CC66"/>
    <a:srgbClr val="FFFFFF"/>
    <a:srgbClr val="90C852"/>
    <a:srgbClr val="92D050"/>
    <a:srgbClr val="4BC5DE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FF4BD-0163-472C-A338-290874905417}" v="2" dt="2024-01-25T10:16:43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581" autoAdjust="0"/>
  </p:normalViewPr>
  <p:slideViewPr>
    <p:cSldViewPr snapToGrid="0">
      <p:cViewPr varScale="1">
        <p:scale>
          <a:sx n="88" d="100"/>
          <a:sy n="88" d="100"/>
        </p:scale>
        <p:origin x="1470" y="8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50"/>
    </p:cViewPr>
  </p:sorterViewPr>
  <p:notesViewPr>
    <p:cSldViewPr snapToGrid="0">
      <p:cViewPr>
        <p:scale>
          <a:sx n="70" d="100"/>
          <a:sy n="70" d="100"/>
        </p:scale>
        <p:origin x="2244" y="-6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5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80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1200" dirty="0">
                <a:latin typeface="+mn-lt"/>
              </a:rPr>
              <a:t>Obligation to assess </a:t>
            </a:r>
            <a:r>
              <a:rPr lang="en-US" sz="1200" dirty="0"/>
              <a:t>number of households in energy poverty, and must establish and publish the criteria underpinning this assessment. (Art 29) </a:t>
            </a:r>
          </a:p>
          <a:p>
            <a:pPr marL="4680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US" sz="1200" dirty="0"/>
              <a:t>There is no standard definition of energy poverty - Member States need to develop their own criteria according to their national context.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2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Article 2(49): ‘energy poverty’ means a household’s lack of access to essential energy services that underpin a decent standard of living and health, including adequate warmth, cooling, lighting, and energy to power appliances, in the relevant national context, existing social policy and other relevant policies.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4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4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</a:rPr>
              <a:t>The LIFE Clean Energy Transition sub-programme has a long history of predecessors, more recent being the HORIZON 2020 Energy Efficiency programme.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2"/>
                </a:solidFill>
              </a:rPr>
              <a:t>Main aim of the Clean Energy Transition subcategory is to fill the gap between </a:t>
            </a:r>
            <a:r>
              <a:rPr lang="en-GB" dirty="0">
                <a:solidFill>
                  <a:schemeClr val="tx2"/>
                </a:solidFill>
                <a:cs typeface="Calibri Light" panose="020F0302020204030204" pitchFamily="34" charset="0"/>
              </a:rPr>
              <a:t>policy development and implementation, including </a:t>
            </a:r>
            <a:r>
              <a:rPr lang="en-GB" dirty="0" err="1">
                <a:solidFill>
                  <a:schemeClr val="tx2"/>
                </a:solidFill>
                <a:cs typeface="Calibri Light" panose="020F0302020204030204" pitchFamily="34" charset="0"/>
              </a:rPr>
              <a:t>i</a:t>
            </a:r>
            <a:r>
              <a:rPr lang="en-US" dirty="0" err="1">
                <a:solidFill>
                  <a:schemeClr val="tx2"/>
                </a:solidFill>
                <a:cs typeface="Calibri Light" panose="020F0302020204030204" pitchFamily="34" charset="0"/>
              </a:rPr>
              <a:t>nvolving</a:t>
            </a:r>
            <a:r>
              <a:rPr lang="en-US" dirty="0">
                <a:solidFill>
                  <a:schemeClr val="tx2"/>
                </a:solidFill>
                <a:cs typeface="Calibri Light" panose="020F0302020204030204" pitchFamily="34" charset="0"/>
              </a:rPr>
              <a:t> and empowering citizens in the clean energy transition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8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8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6896" y="592766"/>
            <a:ext cx="3662161" cy="341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173"/>
            <a:ext cx="11261558" cy="672060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172026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rgbClr val="0356B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3172026"/>
            <a:ext cx="0" cy="368597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90C85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03962" y="5640554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0356B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90C8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60" y="618996"/>
            <a:ext cx="978410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rgbClr val="D3E8F9"/>
          </a:solidFill>
          <a:ln w="28575">
            <a:solidFill>
              <a:srgbClr val="90C85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rgbClr val="D3E8F9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14" r="-99"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0356B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rgbClr val="373D5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90C8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2668482" y="-2669063"/>
            <a:ext cx="6858581" cy="12195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3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7" y="6045865"/>
            <a:ext cx="1697169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rgbClr val="373D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9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73D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1801" y="-519893"/>
            <a:ext cx="3662161" cy="3419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1558" cy="6720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839433"/>
            <a:ext cx="10156297" cy="1240348"/>
          </a:xfrm>
        </p:spPr>
        <p:txBody>
          <a:bodyPr anchor="b">
            <a:noAutofit/>
          </a:bodyPr>
          <a:lstStyle>
            <a:lvl1pPr algn="l">
              <a:defRPr sz="5500" b="0">
                <a:solidFill>
                  <a:srgbClr val="90C8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020871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17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62" r:id="rId3"/>
    <p:sldLayoutId id="2147483649" r:id="rId4"/>
    <p:sldLayoutId id="2147483651" r:id="rId5"/>
    <p:sldLayoutId id="2147483672" r:id="rId6"/>
    <p:sldLayoutId id="2147483673" r:id="rId7"/>
    <p:sldLayoutId id="2147483669" r:id="rId8"/>
    <p:sldLayoutId id="2147483671" r:id="rId9"/>
    <p:sldLayoutId id="2147483670" r:id="rId10"/>
    <p:sldLayoutId id="2147483650" r:id="rId11"/>
    <p:sldLayoutId id="2147483660" r:id="rId12"/>
    <p:sldLayoutId id="2147483652" r:id="rId13"/>
    <p:sldLayoutId id="2147483661" r:id="rId14"/>
    <p:sldLayoutId id="2147483653" r:id="rId15"/>
    <p:sldLayoutId id="2147483654" r:id="rId16"/>
    <p:sldLayoutId id="2147483659" r:id="rId17"/>
    <p:sldLayoutId id="2147483658" r:id="rId18"/>
    <p:sldLayoutId id="2147483666" r:id="rId19"/>
    <p:sldLayoutId id="2147483667" r:id="rId20"/>
    <p:sldLayoutId id="2147483668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search;callCode=null;freeTextSearchKeyword=LIFE-2022-CET;matchWholeText=true;typeCodes=0,1,2,8;statusCodes=31094501,31094502,31094503;programmePeriod=null;programCcm2Id=null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NER-B1-ENERGY-POVERTY@ec.europa.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453" y="3604180"/>
            <a:ext cx="10065224" cy="2149523"/>
          </a:xfrm>
        </p:spPr>
        <p:txBody>
          <a:bodyPr/>
          <a:lstStyle/>
          <a:p>
            <a:r>
              <a:rPr lang="en-US" sz="5000" dirty="0"/>
              <a:t>Energy poverty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453" y="5414511"/>
            <a:ext cx="10065224" cy="1443489"/>
          </a:xfrm>
        </p:spPr>
        <p:txBody>
          <a:bodyPr/>
          <a:lstStyle/>
          <a:p>
            <a:r>
              <a:rPr lang="en-IE" sz="2600" dirty="0"/>
              <a:t>Veronique Marx</a:t>
            </a:r>
          </a:p>
          <a:p>
            <a:r>
              <a:rPr lang="en-IE" sz="2600" dirty="0"/>
              <a:t>DG ENER, Unit for consumers, local initiatives and just transition </a:t>
            </a:r>
          </a:p>
        </p:txBody>
      </p:sp>
    </p:spTree>
    <p:extLst>
      <p:ext uri="{BB962C8B-B14F-4D97-AF65-F5344CB8AC3E}">
        <p14:creationId xmlns:p14="http://schemas.microsoft.com/office/powerpoint/2010/main" val="228748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012" y="133169"/>
            <a:ext cx="10515600" cy="782357"/>
          </a:xfrm>
        </p:spPr>
        <p:txBody>
          <a:bodyPr/>
          <a:lstStyle/>
          <a:p>
            <a:r>
              <a:rPr lang="en-US" sz="3800" b="1" dirty="0">
                <a:solidFill>
                  <a:srgbClr val="92D050"/>
                </a:solidFill>
                <a:latin typeface="+mn-lt"/>
              </a:rPr>
              <a:t>Strong legal framework at EU level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012" y="1451403"/>
            <a:ext cx="10771158" cy="477335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</a:pPr>
            <a:r>
              <a:rPr lang="en-US" sz="2500" b="1" dirty="0"/>
              <a:t>Electricity directive 2019/944 </a:t>
            </a:r>
          </a:p>
          <a:p>
            <a:pPr marL="3537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US" sz="2100" dirty="0"/>
              <a:t>r</a:t>
            </a:r>
            <a:r>
              <a:rPr lang="en-GB" sz="2100" dirty="0" err="1"/>
              <a:t>equires</a:t>
            </a:r>
            <a:r>
              <a:rPr lang="en-GB" sz="2100" dirty="0"/>
              <a:t> Member States to </a:t>
            </a:r>
            <a:r>
              <a:rPr lang="en-GB" sz="2100" b="1" dirty="0"/>
              <a:t>take appropriate measures to address energy poverty </a:t>
            </a:r>
            <a:r>
              <a:rPr lang="en-GB" sz="2100" dirty="0"/>
              <a:t>wherever it is identified, including in the broader context of poverty. In addition, Member States must also protect vulnerable customers (Art 28, 29)</a:t>
            </a:r>
          </a:p>
          <a:p>
            <a:pPr marL="3537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fr-BE" sz="2100" dirty="0" err="1"/>
              <a:t>Allows</a:t>
            </a:r>
            <a:r>
              <a:rPr lang="fr-BE" sz="2100" dirty="0"/>
              <a:t> for </a:t>
            </a:r>
            <a:r>
              <a:rPr lang="fr-BE" sz="2100" dirty="0" err="1"/>
              <a:t>regulated</a:t>
            </a:r>
            <a:r>
              <a:rPr lang="fr-BE" sz="2100" dirty="0"/>
              <a:t> </a:t>
            </a:r>
            <a:r>
              <a:rPr lang="fr-BE" sz="2100" dirty="0" err="1"/>
              <a:t>prices</a:t>
            </a:r>
            <a:r>
              <a:rPr lang="fr-BE" sz="2100" dirty="0"/>
              <a:t> for </a:t>
            </a:r>
            <a:r>
              <a:rPr lang="en-US" sz="2100" dirty="0"/>
              <a:t>energy poor or vulnerable household customers </a:t>
            </a:r>
            <a:r>
              <a:rPr lang="fr-BE" sz="2100" dirty="0"/>
              <a:t>(Art. 5)</a:t>
            </a:r>
          </a:p>
          <a:p>
            <a:pPr marL="108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</a:pPr>
            <a:r>
              <a:rPr lang="fr-BE" sz="2300" b="1" dirty="0" err="1"/>
              <a:t>Governance</a:t>
            </a:r>
            <a:r>
              <a:rPr lang="fr-BE" sz="2300" b="1" dirty="0"/>
              <a:t> </a:t>
            </a:r>
            <a:r>
              <a:rPr lang="fr-BE" sz="2300" b="1" dirty="0" err="1"/>
              <a:t>Regulation</a:t>
            </a:r>
            <a:r>
              <a:rPr lang="fr-BE" sz="2300" b="1" dirty="0"/>
              <a:t> (1999/999) : </a:t>
            </a:r>
          </a:p>
          <a:p>
            <a:pPr marL="3537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000" dirty="0"/>
              <a:t> </a:t>
            </a:r>
            <a:r>
              <a:rPr lang="en-GB" sz="2100" dirty="0"/>
              <a:t>Where the number of households in energy poverty is </a:t>
            </a:r>
            <a:r>
              <a:rPr lang="en-GB" sz="2100" b="1" dirty="0"/>
              <a:t>significant,</a:t>
            </a:r>
            <a:r>
              <a:rPr lang="en-GB" sz="2100" dirty="0"/>
              <a:t> Member States must include in their </a:t>
            </a:r>
            <a:r>
              <a:rPr lang="en-GB" sz="2100" b="1" dirty="0"/>
              <a:t>National Energy and Climate Plans </a:t>
            </a:r>
            <a:r>
              <a:rPr lang="en-GB" sz="2100" dirty="0"/>
              <a:t>(2020-2030) an indicative objective to reduce energy poverty, provide a time frame, and outline relevant policies. </a:t>
            </a:r>
          </a:p>
          <a:p>
            <a:pPr marL="108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tabLst>
                <a:tab pos="265113" algn="l"/>
              </a:tabLst>
            </a:pPr>
            <a:endParaRPr lang="fr-BE" sz="2300" dirty="0"/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400" dirty="0">
              <a:latin typeface="+mn-lt"/>
            </a:endParaRPr>
          </a:p>
          <a:p>
            <a:pPr marL="539750" indent="-539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/>
          </a:p>
          <a:p>
            <a:pPr marL="539750" indent="-539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000" b="1" dirty="0"/>
          </a:p>
          <a:p>
            <a:pPr marL="539750" indent="-539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000" b="1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400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38944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626" y="504562"/>
            <a:ext cx="10515600" cy="946867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Strong legal framework at EU level – new legislation</a:t>
            </a:r>
            <a:endParaRPr lang="en-US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3626" y="1854477"/>
            <a:ext cx="10833367" cy="477335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100" dirty="0">
                <a:latin typeface="+mn-lt"/>
              </a:rPr>
              <a:t>As part of the European Green Deal, aim to ensure a fair and just transition, reduce systemic inequalities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IE" sz="2100" dirty="0">
                <a:latin typeface="+mn-lt"/>
              </a:rPr>
              <a:t>Tackles energy poverty and mitigate the impact of price-based measures, which due to their regressive nature, tend to disproportionally impact low income households 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IE" sz="2000" dirty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400" b="1" dirty="0">
                <a:latin typeface="+mn-lt"/>
              </a:rPr>
              <a:t>Recast Energy Efficiency Directive (EED) </a:t>
            </a:r>
            <a:r>
              <a:rPr lang="en-GB" sz="2000" dirty="0">
                <a:latin typeface="+mn-lt"/>
              </a:rPr>
              <a:t>– political agreement March 2023: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100" dirty="0">
                <a:latin typeface="+mn-lt"/>
              </a:rPr>
              <a:t>EU-wide </a:t>
            </a:r>
            <a:r>
              <a:rPr lang="en-GB" sz="2100" b="1" dirty="0">
                <a:latin typeface="+mn-lt"/>
              </a:rPr>
              <a:t>definition</a:t>
            </a:r>
            <a:r>
              <a:rPr lang="en-GB" sz="2100" dirty="0">
                <a:latin typeface="+mn-lt"/>
              </a:rPr>
              <a:t> of energy poverty,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100" dirty="0">
                <a:solidFill>
                  <a:srgbClr val="034EA2"/>
                </a:solidFill>
                <a:latin typeface="+mn-lt"/>
              </a:rPr>
              <a:t>higher protection and empowerment of vulnerable customers: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GB" sz="2100" dirty="0">
                <a:solidFill>
                  <a:srgbClr val="034EA2"/>
                </a:solidFill>
              </a:rPr>
              <a:t>MS to implement </a:t>
            </a:r>
            <a:r>
              <a:rPr lang="en-GB" sz="2100" b="1" dirty="0">
                <a:solidFill>
                  <a:srgbClr val="034EA2"/>
                </a:solidFill>
              </a:rPr>
              <a:t>energy efficiency improvements to mitigate distributional effects </a:t>
            </a:r>
            <a:r>
              <a:rPr lang="en-GB" sz="2100" dirty="0">
                <a:solidFill>
                  <a:srgbClr val="034EA2"/>
                </a:solidFill>
              </a:rPr>
              <a:t>of   policies and measures through inter alia, carry out </a:t>
            </a:r>
            <a:r>
              <a:rPr lang="en-GB" sz="2100" b="1" dirty="0">
                <a:solidFill>
                  <a:srgbClr val="034EA2"/>
                </a:solidFill>
              </a:rPr>
              <a:t>forward looking investment </a:t>
            </a:r>
            <a:r>
              <a:rPr lang="en-GB" sz="2100" dirty="0">
                <a:solidFill>
                  <a:srgbClr val="034EA2"/>
                </a:solidFill>
              </a:rPr>
              <a:t>into </a:t>
            </a:r>
            <a:r>
              <a:rPr lang="en-GB" sz="2100" dirty="0" err="1">
                <a:solidFill>
                  <a:srgbClr val="034EA2"/>
                </a:solidFill>
              </a:rPr>
              <a:t>ee</a:t>
            </a:r>
            <a:r>
              <a:rPr lang="en-GB" sz="2100" dirty="0">
                <a:solidFill>
                  <a:srgbClr val="034EA2"/>
                </a:solidFill>
              </a:rPr>
              <a:t> improvements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100" dirty="0">
                <a:solidFill>
                  <a:srgbClr val="034EA2"/>
                </a:solidFill>
                <a:latin typeface="+mn-lt"/>
              </a:rPr>
              <a:t>Obligation on </a:t>
            </a:r>
            <a:r>
              <a:rPr lang="en-GB" sz="2100" dirty="0">
                <a:latin typeface="+mn-lt"/>
              </a:rPr>
              <a:t>MS to </a:t>
            </a:r>
            <a:r>
              <a:rPr lang="en-GB" sz="2100" b="1" dirty="0">
                <a:latin typeface="+mn-lt"/>
              </a:rPr>
              <a:t>prioritise</a:t>
            </a:r>
            <a:r>
              <a:rPr lang="en-GB" sz="2100" dirty="0">
                <a:latin typeface="+mn-lt"/>
              </a:rPr>
              <a:t> energy efficiency measures among </a:t>
            </a:r>
            <a:r>
              <a:rPr lang="en-GB" sz="2100" b="1" dirty="0">
                <a:latin typeface="+mn-lt"/>
              </a:rPr>
              <a:t>vulnerable customers and energy poor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200" b="1" dirty="0"/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fr-BE" sz="20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0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0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000" dirty="0"/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000" dirty="0"/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0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400" dirty="0">
              <a:latin typeface="+mn-lt"/>
            </a:endParaRPr>
          </a:p>
          <a:p>
            <a:pPr marL="539750" indent="-539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/>
          </a:p>
          <a:p>
            <a:pPr marL="539750" indent="-539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000" b="1" dirty="0"/>
          </a:p>
          <a:p>
            <a:pPr marL="539750" indent="-539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000" b="1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400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404422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555016" cy="3906435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r>
              <a:rPr lang="en-GB" sz="3200" b="1" dirty="0">
                <a:solidFill>
                  <a:srgbClr val="034EA2"/>
                </a:solidFill>
              </a:rPr>
              <a:t>Social Climate Fund: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300" dirty="0">
                <a:solidFill>
                  <a:srgbClr val="034EA2"/>
                </a:solidFill>
              </a:rPr>
              <a:t> Addresses social impacts that arise from the proposed ETS system for road transport and buildings.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300" b="1" dirty="0">
                <a:solidFill>
                  <a:srgbClr val="034EA2"/>
                </a:solidFill>
              </a:rPr>
              <a:t>Target group </a:t>
            </a:r>
            <a:r>
              <a:rPr lang="en-GB" sz="2300" dirty="0">
                <a:solidFill>
                  <a:srgbClr val="034EA2"/>
                </a:solidFill>
              </a:rPr>
              <a:t>are households, micro-enterprises and transport users, which are   vulnerable and particularly affected by the inclusion of greenhouse gas emissions from buildings and road transport, </a:t>
            </a:r>
            <a:r>
              <a:rPr lang="en-GB" sz="2300" b="1" dirty="0">
                <a:solidFill>
                  <a:srgbClr val="034EA2"/>
                </a:solidFill>
              </a:rPr>
              <a:t>especially households in energy poverty and citizens without public transport alternative to individual cars</a:t>
            </a:r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57906" y="472290"/>
            <a:ext cx="10515600" cy="94686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2D050"/>
                </a:solidFill>
              </a:rPr>
              <a:t>Strong legal framework at EU level – new legislation</a:t>
            </a:r>
            <a:endParaRPr lang="en-US" b="1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42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6012" y="195034"/>
            <a:ext cx="10515600" cy="782357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Future legal framework - FF55 </a:t>
            </a:r>
            <a:endParaRPr lang="en-US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0004" y="977391"/>
            <a:ext cx="10580371" cy="477335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400" b="1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100" b="1" dirty="0"/>
              <a:t>Recast Energy Performance of Buildings (EBPD) </a:t>
            </a:r>
            <a:r>
              <a:rPr lang="en-GB" sz="2100" b="1" i="1" dirty="0"/>
              <a:t>(legislative process ongoing)</a:t>
            </a:r>
            <a:r>
              <a:rPr lang="en-GB" sz="2100" i="1" dirty="0"/>
              <a:t>: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200" dirty="0">
                <a:solidFill>
                  <a:srgbClr val="034EA2"/>
                </a:solidFill>
              </a:rPr>
              <a:t>Cross references to the EED, to prioritise renovation investments for energy poor and vulnerable households as a means to address energy poverty 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100" dirty="0">
              <a:solidFill>
                <a:srgbClr val="034EA2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100" b="1" dirty="0"/>
              <a:t>Gas package </a:t>
            </a:r>
            <a:r>
              <a:rPr lang="en-GB" sz="2100" b="1" i="1" dirty="0"/>
              <a:t>(legislative process ongoing)</a:t>
            </a:r>
            <a:r>
              <a:rPr lang="en-GB" sz="2100" i="1" dirty="0"/>
              <a:t>: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US" sz="2200" dirty="0"/>
              <a:t>Extends the protection of vulnerable customers to gas market and mirrors what exists in the electricity market.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US" sz="2100" b="1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fr-BE" sz="2100" b="1" dirty="0" err="1"/>
              <a:t>Proposal</a:t>
            </a:r>
            <a:r>
              <a:rPr lang="fr-BE" sz="2100" b="1" dirty="0"/>
              <a:t> for </a:t>
            </a:r>
            <a:r>
              <a:rPr lang="fr-BE" sz="2100" b="1" dirty="0" err="1"/>
              <a:t>electricity</a:t>
            </a:r>
            <a:r>
              <a:rPr lang="fr-BE" sz="2100" b="1" dirty="0"/>
              <a:t> </a:t>
            </a:r>
            <a:r>
              <a:rPr lang="fr-BE" sz="2100" b="1" dirty="0" err="1"/>
              <a:t>market</a:t>
            </a:r>
            <a:r>
              <a:rPr lang="fr-BE" sz="2100" b="1" dirty="0"/>
              <a:t> design (</a:t>
            </a:r>
            <a:r>
              <a:rPr lang="fr-BE" sz="2100" b="1" dirty="0" err="1"/>
              <a:t>adopted</a:t>
            </a:r>
            <a:r>
              <a:rPr lang="fr-BE" sz="2100" b="1" dirty="0"/>
              <a:t> 14/03)</a:t>
            </a:r>
            <a:endParaRPr lang="en-GB" sz="2100" dirty="0">
              <a:solidFill>
                <a:srgbClr val="034EA2"/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200" dirty="0"/>
              <a:t>Includes various proposals to strengthen consumer empowerment, including on energy sharing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GB" sz="2200" dirty="0"/>
              <a:t>Proposes ban of disconnection of all </a:t>
            </a:r>
            <a:r>
              <a:rPr lang="en-GB" sz="2200"/>
              <a:t>vulnerable households</a:t>
            </a:r>
            <a:endParaRPr lang="en-GB" sz="2000" dirty="0">
              <a:solidFill>
                <a:srgbClr val="034EA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000" b="1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4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265113" algn="l"/>
              </a:tabLst>
            </a:pPr>
            <a:endParaRPr lang="en-GB" sz="2000" b="1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US" sz="2000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400" dirty="0"/>
          </a:p>
          <a:p>
            <a:pPr marL="539750" indent="-539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61477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08398" y="1502896"/>
            <a:ext cx="9693538" cy="3906435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The LIFE Programme 2021-2027 </a:t>
            </a:r>
            <a:r>
              <a:rPr lang="en-GB" dirty="0">
                <a:solidFill>
                  <a:schemeClr val="tx2"/>
                </a:solidFill>
              </a:rPr>
              <a:t>(4 sub-</a:t>
            </a:r>
            <a:r>
              <a:rPr lang="en-GB" dirty="0" err="1">
                <a:solidFill>
                  <a:schemeClr val="tx2"/>
                </a:solidFill>
              </a:rPr>
              <a:t>catgeories</a:t>
            </a:r>
            <a:r>
              <a:rPr lang="en-GB" dirty="0">
                <a:solidFill>
                  <a:schemeClr val="tx2"/>
                </a:solidFill>
              </a:rPr>
              <a:t>, of which one is Clean Energy Transition)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  <a:cs typeface="Calibri Light" panose="020F0302020204030204" pitchFamily="34" charset="0"/>
              </a:rPr>
              <a:t>2023 Call: 13 funding topics, 100 </a:t>
            </a:r>
            <a:r>
              <a:rPr lang="en-US" sz="2200" dirty="0" err="1">
                <a:solidFill>
                  <a:schemeClr val="tx2"/>
                </a:solidFill>
                <a:cs typeface="Calibri Light" panose="020F0302020204030204" pitchFamily="34" charset="0"/>
              </a:rPr>
              <a:t>mio</a:t>
            </a:r>
            <a:r>
              <a:rPr lang="en-US" sz="2200" dirty="0">
                <a:solidFill>
                  <a:schemeClr val="tx2"/>
                </a:solidFill>
                <a:cs typeface="Calibri Light" panose="020F0302020204030204" pitchFamily="34" charset="0"/>
              </a:rPr>
              <a:t> EUR, 60+ projects expected under this Call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200" dirty="0">
                <a:solidFill>
                  <a:schemeClr val="tx2"/>
                </a:solidFill>
              </a:rPr>
              <a:t>Call 2023 Citizen-</a:t>
            </a:r>
            <a:r>
              <a:rPr lang="fr-BE" sz="2200" dirty="0" err="1">
                <a:solidFill>
                  <a:schemeClr val="tx2"/>
                </a:solidFill>
              </a:rPr>
              <a:t>focused</a:t>
            </a:r>
            <a:r>
              <a:rPr lang="fr-BE" sz="2200" dirty="0">
                <a:solidFill>
                  <a:schemeClr val="tx2"/>
                </a:solidFill>
              </a:rPr>
              <a:t> </a:t>
            </a:r>
            <a:r>
              <a:rPr lang="fr-BE" sz="2200" dirty="0" err="1">
                <a:solidFill>
                  <a:schemeClr val="tx2"/>
                </a:solidFill>
              </a:rPr>
              <a:t>funding</a:t>
            </a:r>
            <a:r>
              <a:rPr lang="fr-BE" sz="2200" dirty="0">
                <a:solidFill>
                  <a:schemeClr val="tx2"/>
                </a:solidFill>
              </a:rPr>
              <a:t> topics: </a:t>
            </a:r>
            <a:r>
              <a:rPr lang="fr-BE" sz="2200" dirty="0" err="1">
                <a:solidFill>
                  <a:schemeClr val="tx2"/>
                </a:solidFill>
              </a:rPr>
              <a:t>alleviating</a:t>
            </a:r>
            <a:r>
              <a:rPr lang="fr-BE" sz="2200" dirty="0">
                <a:solidFill>
                  <a:schemeClr val="tx2"/>
                </a:solidFill>
              </a:rPr>
              <a:t> </a:t>
            </a:r>
            <a:r>
              <a:rPr lang="fr-BE" sz="2200" dirty="0" err="1">
                <a:solidFill>
                  <a:schemeClr val="tx2"/>
                </a:solidFill>
              </a:rPr>
              <a:t>energy</a:t>
            </a:r>
            <a:r>
              <a:rPr lang="fr-BE" sz="2200" dirty="0">
                <a:solidFill>
                  <a:schemeClr val="tx2"/>
                </a:solidFill>
              </a:rPr>
              <a:t> </a:t>
            </a:r>
            <a:r>
              <a:rPr lang="fr-BE" sz="2200" dirty="0" err="1">
                <a:solidFill>
                  <a:schemeClr val="tx2"/>
                </a:solidFill>
              </a:rPr>
              <a:t>poverty</a:t>
            </a:r>
            <a:r>
              <a:rPr lang="fr-BE" sz="2200" dirty="0">
                <a:solidFill>
                  <a:schemeClr val="tx2"/>
                </a:solidFill>
              </a:rPr>
              <a:t> and </a:t>
            </a:r>
            <a:r>
              <a:rPr lang="fr-BE" sz="2200" dirty="0" err="1">
                <a:solidFill>
                  <a:schemeClr val="tx2"/>
                </a:solidFill>
              </a:rPr>
              <a:t>vulnerability</a:t>
            </a:r>
            <a:r>
              <a:rPr lang="fr-BE" sz="2200" dirty="0">
                <a:solidFill>
                  <a:schemeClr val="tx2"/>
                </a:solidFill>
              </a:rPr>
              <a:t>, and European </a:t>
            </a:r>
            <a:r>
              <a:rPr lang="fr-BE" sz="2200" dirty="0" err="1">
                <a:solidFill>
                  <a:schemeClr val="tx2"/>
                </a:solidFill>
              </a:rPr>
              <a:t>Energy</a:t>
            </a:r>
            <a:r>
              <a:rPr lang="fr-BE" sz="2200" dirty="0">
                <a:solidFill>
                  <a:schemeClr val="tx2"/>
                </a:solidFill>
              </a:rPr>
              <a:t> </a:t>
            </a:r>
            <a:r>
              <a:rPr lang="fr-BE" sz="2200" dirty="0" err="1">
                <a:solidFill>
                  <a:schemeClr val="tx2"/>
                </a:solidFill>
              </a:rPr>
              <a:t>Communities</a:t>
            </a:r>
            <a:r>
              <a:rPr lang="fr-BE" sz="2200" dirty="0">
                <a:solidFill>
                  <a:schemeClr val="tx2"/>
                </a:solidFill>
              </a:rPr>
              <a:t> Facility </a:t>
            </a:r>
            <a:endParaRPr lang="en-US" sz="2200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200" dirty="0">
                <a:solidFill>
                  <a:schemeClr val="tx2"/>
                </a:solidFill>
                <a:cs typeface="Calibri Light" panose="020F0302020204030204" pitchFamily="34" charset="0"/>
              </a:rPr>
              <a:t>Apply electronically via the EC’s </a:t>
            </a:r>
            <a:r>
              <a:rPr lang="en-IE" sz="2200" dirty="0">
                <a:solidFill>
                  <a:schemeClr val="tx2"/>
                </a:solidFill>
                <a:cs typeface="Calibri Light" panose="020F0302020204030204" pitchFamily="34" charset="0"/>
                <a:hlinkClick r:id="rId3"/>
              </a:rPr>
              <a:t>Funding &amp; Tender opportunities portal  </a:t>
            </a:r>
            <a:endParaRPr lang="en-IE" sz="2200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r>
              <a:rPr lang="fr-BE" b="1" dirty="0" err="1">
                <a:solidFill>
                  <a:schemeClr val="tx2"/>
                </a:solidFill>
              </a:rPr>
              <a:t>Energy</a:t>
            </a:r>
            <a:r>
              <a:rPr lang="fr-BE" b="1" dirty="0">
                <a:solidFill>
                  <a:schemeClr val="tx2"/>
                </a:solidFill>
              </a:rPr>
              <a:t> </a:t>
            </a:r>
            <a:r>
              <a:rPr lang="fr-BE" b="1" dirty="0" err="1">
                <a:solidFill>
                  <a:schemeClr val="tx2"/>
                </a:solidFill>
              </a:rPr>
              <a:t>Poverty</a:t>
            </a:r>
            <a:r>
              <a:rPr lang="fr-BE" b="1" dirty="0">
                <a:solidFill>
                  <a:schemeClr val="tx2"/>
                </a:solidFill>
              </a:rPr>
              <a:t> </a:t>
            </a:r>
            <a:r>
              <a:rPr lang="fr-BE" b="1" dirty="0" err="1">
                <a:solidFill>
                  <a:schemeClr val="tx2"/>
                </a:solidFill>
              </a:rPr>
              <a:t>Advisory</a:t>
            </a:r>
            <a:r>
              <a:rPr lang="fr-BE" b="1" dirty="0">
                <a:solidFill>
                  <a:schemeClr val="tx2"/>
                </a:solidFill>
              </a:rPr>
              <a:t> Hub :</a:t>
            </a:r>
            <a:r>
              <a:rPr lang="fr-BE" sz="2200" b="1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supports local authorities and municipalities in their efforts against energy poverty. Results of second call just published. 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08398" y="27033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2D050"/>
                </a:solidFill>
              </a:rPr>
              <a:t>Funding for local initiatives </a:t>
            </a:r>
          </a:p>
        </p:txBody>
      </p:sp>
    </p:spTree>
    <p:extLst>
      <p:ext uri="{BB962C8B-B14F-4D97-AF65-F5344CB8AC3E}">
        <p14:creationId xmlns:p14="http://schemas.microsoft.com/office/powerpoint/2010/main" val="192213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53" y="2172229"/>
            <a:ext cx="10156297" cy="1240348"/>
          </a:xfrm>
        </p:spPr>
        <p:txBody>
          <a:bodyPr/>
          <a:lstStyle/>
          <a:p>
            <a:r>
              <a:rPr lang="en-IE" dirty="0"/>
              <a:t>Thank you</a:t>
            </a:r>
            <a:br>
              <a:rPr lang="en-IE" dirty="0"/>
            </a:br>
            <a:br>
              <a:rPr lang="en-IE" dirty="0"/>
            </a:br>
            <a:r>
              <a:rPr lang="en-IE" sz="2200" dirty="0">
                <a:solidFill>
                  <a:schemeClr val="tx2"/>
                </a:solidFill>
              </a:rPr>
              <a:t>contact: </a:t>
            </a:r>
            <a:br>
              <a:rPr lang="en-IE" sz="2200" dirty="0">
                <a:solidFill>
                  <a:schemeClr val="tx2"/>
                </a:solidFill>
              </a:rPr>
            </a:br>
            <a:r>
              <a:rPr lang="en-IE" sz="2200" dirty="0">
                <a:solidFill>
                  <a:schemeClr val="tx2"/>
                </a:solidFill>
                <a:latin typeface="+mn-lt"/>
                <a:hlinkClick r:id="rId3"/>
              </a:rPr>
              <a:t>ENER-B1-ENERGY-POVERTY@ec.europa.eu</a:t>
            </a:r>
            <a:br>
              <a:rPr lang="en-IE" sz="2000" dirty="0">
                <a:latin typeface="+mn-lt"/>
              </a:rPr>
            </a:br>
            <a:endParaRPr lang="en-GB" sz="2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4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2dfb-d19a-4a34-9819-28b416640d21" xsi:nil="true"/>
    <lcf76f155ced4ddcb4097134ff3c332f xmlns="aaae4892-7bcc-497b-98fe-3b5f8ef7108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1245052EEC847B9BE00ED3580125A" ma:contentTypeVersion="18" ma:contentTypeDescription="Create a new document." ma:contentTypeScope="" ma:versionID="6de05d6e4105c112a7d8ac6044e2fd5b">
  <xsd:schema xmlns:xsd="http://www.w3.org/2001/XMLSchema" xmlns:xs="http://www.w3.org/2001/XMLSchema" xmlns:p="http://schemas.microsoft.com/office/2006/metadata/properties" xmlns:ns2="aaae4892-7bcc-497b-98fe-3b5f8ef7108b" xmlns:ns3="ff112dfb-d19a-4a34-9819-28b416640d21" targetNamespace="http://schemas.microsoft.com/office/2006/metadata/properties" ma:root="true" ma:fieldsID="f8ce7ae539e97ba5e74159f53cbb8dec" ns2:_="" ns3:_="">
    <xsd:import namespace="aaae4892-7bcc-497b-98fe-3b5f8ef7108b"/>
    <xsd:import namespace="ff112dfb-d19a-4a34-9819-28b416640d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e4892-7bcc-497b-98fe-3b5f8ef71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d25f8e-50e6-4137-9d04-02130354a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2dfb-d19a-4a34-9819-28b416640d2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b06393-75f0-4586-82a7-d1c34c221197}" ma:internalName="TaxCatchAll" ma:showField="CatchAllData" ma:web="ff112dfb-d19a-4a34-9819-28b416640d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869237-4FCF-4375-85AF-ECDACF37D4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53C6F-966F-4905-8F99-E91ADF82174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ff112dfb-d19a-4a34-9819-28b416640d21"/>
    <ds:schemaRef ds:uri="aaae4892-7bcc-497b-98fe-3b5f8ef7108b"/>
  </ds:schemaRefs>
</ds:datastoreItem>
</file>

<file path=customXml/itemProps3.xml><?xml version="1.0" encoding="utf-8"?>
<ds:datastoreItem xmlns:ds="http://schemas.openxmlformats.org/officeDocument/2006/customXml" ds:itemID="{FCC07362-A568-475A-A527-4E0FF6C51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e4892-7bcc-497b-98fe-3b5f8ef7108b"/>
    <ds:schemaRef ds:uri="ff112dfb-d19a-4a34-9819-28b416640d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19736</TotalTime>
  <Words>778</Words>
  <Application>Microsoft Office PowerPoint</Application>
  <PresentationFormat>Widescreen</PresentationFormat>
  <Paragraphs>78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Energy poverty</vt:lpstr>
      <vt:lpstr>Strong legal framework at EU level</vt:lpstr>
      <vt:lpstr>Strong legal framework at EU level – new legislation</vt:lpstr>
      <vt:lpstr>PowerPoint Presentation</vt:lpstr>
      <vt:lpstr>Future legal framework - FF55 </vt:lpstr>
      <vt:lpstr>PowerPoint Presentation</vt:lpstr>
      <vt:lpstr>Thank you  contact:  ENER-B1-ENERGY-POVERTY@ec.europa.eu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Karlis GOLDSTEIN</dc:creator>
  <cp:lastModifiedBy>Eleni Kanellou</cp:lastModifiedBy>
  <cp:revision>746</cp:revision>
  <cp:lastPrinted>2023-06-12T09:07:42Z</cp:lastPrinted>
  <dcterms:created xsi:type="dcterms:W3CDTF">2021-06-21T08:42:23Z</dcterms:created>
  <dcterms:modified xsi:type="dcterms:W3CDTF">2024-01-25T10:16:47Z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0x0101000011245052EEC847B9BE00ED3580125A</vt:lpwstr>
  </property>
  <property fmtid="{D5CDD505-2E9C-101B-9397-08002B2CF9AE}" pid="3" name="MediaServiceImageTags">
    <vt:lpwstr/>
  </property>
</Properties>
</file>