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84" r:id="rId6"/>
    <p:sldId id="285" r:id="rId7"/>
    <p:sldId id="298" r:id="rId8"/>
    <p:sldId id="299" r:id="rId9"/>
    <p:sldId id="309" r:id="rId10"/>
    <p:sldId id="302" r:id="rId11"/>
    <p:sldId id="300" r:id="rId12"/>
    <p:sldId id="303" r:id="rId13"/>
    <p:sldId id="306" r:id="rId14"/>
    <p:sldId id="310" r:id="rId15"/>
    <p:sldId id="286" r:id="rId16"/>
    <p:sldId id="304" r:id="rId17"/>
    <p:sldId id="305" r:id="rId18"/>
    <p:sldId id="308" r:id="rId19"/>
    <p:sldId id="307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6D6E"/>
    <a:srgbClr val="7FC554"/>
    <a:srgbClr val="56A3A6"/>
    <a:srgbClr val="FF220C"/>
    <a:srgbClr val="FFBD01"/>
    <a:srgbClr val="F46036"/>
    <a:srgbClr val="777777"/>
    <a:srgbClr val="D12929"/>
    <a:srgbClr val="F5A403"/>
    <a:srgbClr val="38A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25330-0812-4039-8CE0-0E2E4C5A0C0E}" v="46" dt="2021-12-10T10:32:39.9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Φωτεινό στυλ 2 - Έμφαση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Στυλ με θέμα 1 - Έμφαση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B42A5901-2BB1-48EB-BE0C-695E1FD1D9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9105184-A1A9-48DF-840A-78CF540CC3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0C03-911D-4A70-AEF0-F873F27EF8A7}" type="datetimeFigureOut">
              <a:rPr lang="el-GR" smtClean="0"/>
              <a:t>02/02/22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E5B3C68-329E-411D-8A55-49D8E7D99F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F95957F-DD0D-44DA-B21A-9580510498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5967C-CDF8-43B9-92CF-5ECB5984288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504173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A30F6-E1D8-445F-BC17-4046A349687B}" type="datetimeFigureOut">
              <a:rPr lang="el-GR" smtClean="0"/>
              <a:t>02/02/22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CDAA9-02AB-4741-946D-1BFAFF87F7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93895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CDAA9-02AB-4741-946D-1BFAFF87F783}" type="slidenum">
              <a:rPr lang="el-GR" smtClean="0"/>
              <a:t>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3898ACD-CBE5-48DC-BFAC-96817AAB71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979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11B7-510A-412F-885F-FA99E667F014}" type="datetime1">
              <a:rPr lang="el-GR" smtClean="0"/>
              <a:t>02/02/22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2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5042-F696-44F2-A280-89B4931FD7DD}" type="datetime1">
              <a:rPr lang="el-GR" smtClean="0"/>
              <a:t>02/02/22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834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F31D-00E5-4B81-B2FD-4AE25DC38A4A}" type="datetime1">
              <a:rPr lang="el-GR" smtClean="0"/>
              <a:t>02/02/22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709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DD48-0B05-4C64-97EE-4CE1D128C52F}" type="datetime1">
              <a:rPr lang="el-GR" smtClean="0"/>
              <a:t>02/02/22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956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417-AB51-43DE-BE4F-DDE1D1ED66C1}" type="datetime1">
              <a:rPr lang="el-GR" smtClean="0"/>
              <a:t>02/02/22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772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71DB-43C5-4059-9538-D0B8D5F50E97}" type="datetime1">
              <a:rPr lang="el-GR" smtClean="0"/>
              <a:t>02/02/22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597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A30E-2C72-4D86-9E42-ACBBDA0238BB}" type="datetime1">
              <a:rPr lang="el-GR" smtClean="0"/>
              <a:t>02/02/22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682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A384-FCC2-432F-B989-723FA448A9EA}" type="datetime1">
              <a:rPr lang="el-GR" smtClean="0"/>
              <a:t>02/02/22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5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130C-178E-4FF0-8B20-D3D98B52F763}" type="datetime1">
              <a:rPr lang="el-GR" smtClean="0"/>
              <a:t>02/02/22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444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DE9-EA6C-4A8F-8C13-3A49E89F182A}" type="datetime1">
              <a:rPr lang="el-GR" smtClean="0"/>
              <a:t>02/02/22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273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7EE2-6CDE-4376-BF8C-0FB747309D21}" type="datetime1">
              <a:rPr lang="el-GR" smtClean="0"/>
              <a:t>02/02/22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96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F2A3F-79DF-40F6-AD14-95D6FF95817B}" type="datetime1">
              <a:rPr lang="el-GR" smtClean="0"/>
              <a:t>02/02/22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C2F71-1003-40E3-ABFD-52E9A3F12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887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emf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0.jpeg"/><Relationship Id="rId4" Type="http://schemas.openxmlformats.org/officeDocument/2006/relationships/image" Target="../media/image5.emf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4.emf"/><Relationship Id="rId7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emf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emf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emf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emf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5.emf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EA86F292-4D89-4FD9-9F0A-8C5DA7912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326" y="0"/>
            <a:ext cx="9176326" cy="71330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ECAC3B-B986-43BD-B6CB-0C3820D6BB73}"/>
              </a:ext>
            </a:extLst>
          </p:cNvPr>
          <p:cNvSpPr/>
          <p:nvPr/>
        </p:nvSpPr>
        <p:spPr>
          <a:xfrm>
            <a:off x="32326" y="6364785"/>
            <a:ext cx="9144000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899592" y="6419609"/>
            <a:ext cx="471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Segoe UI" pitchFamily="34" charset="0"/>
                <a:cs typeface="Segoe UI" pitchFamily="34" charset="0"/>
              </a:rPr>
              <a:t>This project has received funding from the European Union's HORIZON 2020 research and innovation programme under grant agreement No </a:t>
            </a:r>
            <a:r>
              <a:rPr lang="el-GR" sz="1000" dirty="0">
                <a:latin typeface="Segoe UI" pitchFamily="34" charset="0"/>
                <a:cs typeface="Segoe UI" pitchFamily="34" charset="0"/>
              </a:rPr>
              <a:t>890437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49" y="6448022"/>
            <a:ext cx="514927" cy="3432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7D662A1-4B98-46E2-ADCD-5B7CF088C72D}"/>
              </a:ext>
            </a:extLst>
          </p:cNvPr>
          <p:cNvSpPr txBox="1"/>
          <p:nvPr/>
        </p:nvSpPr>
        <p:spPr>
          <a:xfrm>
            <a:off x="1531501" y="4235968"/>
            <a:ext cx="6048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List of Certified Energy Supporters and Mentors</a:t>
            </a:r>
          </a:p>
          <a:p>
            <a:r>
              <a:rPr lang="en-US" sz="12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Spain</a:t>
            </a:r>
            <a:endParaRPr lang="el-GR" sz="14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3">
            <a:extLst>
              <a:ext uri="{FF2B5EF4-FFF2-40B4-BE49-F238E27FC236}">
                <a16:creationId xmlns:a16="http://schemas.microsoft.com/office/drawing/2014/main" id="{4C132D09-93A0-421E-8912-C25B78CAF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9" y="6280948"/>
            <a:ext cx="587515" cy="460420"/>
          </a:xfrm>
          <a:prstGeom prst="rect">
            <a:avLst/>
          </a:prstGeom>
        </p:spPr>
      </p:pic>
      <p:sp>
        <p:nvSpPr>
          <p:cNvPr id="8" name="Ορθογώνιο 10">
            <a:extLst>
              <a:ext uri="{FF2B5EF4-FFF2-40B4-BE49-F238E27FC236}">
                <a16:creationId xmlns:a16="http://schemas.microsoft.com/office/drawing/2014/main" id="{F356B41D-CDBA-4D54-B239-A4940255EF44}"/>
              </a:ext>
            </a:extLst>
          </p:cNvPr>
          <p:cNvSpPr/>
          <p:nvPr/>
        </p:nvSpPr>
        <p:spPr>
          <a:xfrm>
            <a:off x="251519" y="6510536"/>
            <a:ext cx="816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www.powerpoor.eu</a:t>
            </a:r>
            <a:endParaRPr lang="el-GR" sz="1100" b="1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l-GR" sz="900" b="1">
              <a:solidFill>
                <a:schemeClr val="bg1">
                  <a:lumMod val="65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C98967-3304-4120-9C6D-FC7FCFDA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1" y="198617"/>
            <a:ext cx="5839775" cy="42976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3FE3DEF-8D95-4C04-86BD-93335F35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617"/>
            <a:ext cx="5711952" cy="429768"/>
          </a:xfrm>
          <a:prstGeom prst="rect">
            <a:avLst/>
          </a:prstGeom>
        </p:spPr>
      </p:pic>
      <p:sp>
        <p:nvSpPr>
          <p:cNvPr id="15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1127524" y="201947"/>
            <a:ext cx="2240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2000" b="1" i="0" u="none" strike="noStrike" dirty="0">
                <a:solidFill>
                  <a:srgbClr val="716D6E"/>
                </a:solidFill>
                <a:effectLst/>
                <a:latin typeface="Noto Sans" panose="020B0502040504020204"/>
              </a:rPr>
              <a:t>Mentors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362339" y="1127041"/>
            <a:ext cx="22408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i="0" u="none" strike="noStrike" dirty="0">
                <a:solidFill>
                  <a:srgbClr val="716D6E"/>
                </a:solidFill>
                <a:effectLst/>
                <a:latin typeface="Noto Sans" panose="020B0502040504020204"/>
              </a:rPr>
              <a:t>GIPUZKOA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C822BFAC-A9F6-4B8C-BBCC-311CDAE7B992}"/>
              </a:ext>
            </a:extLst>
          </p:cNvPr>
          <p:cNvSpPr txBox="1"/>
          <p:nvPr/>
        </p:nvSpPr>
        <p:spPr>
          <a:xfrm>
            <a:off x="450526" y="5069091"/>
            <a:ext cx="29178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David Muñoz Dominguez</a:t>
            </a:r>
            <a:endParaRPr lang="en-US" sz="1200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Técnico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de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Energía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–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Oarsoaldea</a:t>
            </a:r>
            <a:endParaRPr lang="en-US" sz="1200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Oarsoaldea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dmunoz@oarsoaldea.eus</a:t>
            </a:r>
            <a:endParaRPr lang="en-US" sz="1200" dirty="0">
              <a:solidFill>
                <a:srgbClr val="716D6E"/>
              </a:solidFill>
              <a:latin typeface="Noto Sans" panose="020B0502040504020204"/>
            </a:endParaRPr>
          </a:p>
        </p:txBody>
      </p:sp>
      <p:pic>
        <p:nvPicPr>
          <p:cNvPr id="17" name="Irudia 1" descr="C:\Users\USR44\AppData\Local\Microsoft\Windows\INetCache\Content.Outlook\3ID8GVTA\163230622171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89" y="3656254"/>
            <a:ext cx="1607432" cy="120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15">
            <a:extLst>
              <a:ext uri="{FF2B5EF4-FFF2-40B4-BE49-F238E27FC236}">
                <a16:creationId xmlns:a16="http://schemas.microsoft.com/office/drawing/2014/main" id="{2CD0FE10-5005-4121-8955-2CE0A28CC8BE}"/>
              </a:ext>
            </a:extLst>
          </p:cNvPr>
          <p:cNvSpPr txBox="1"/>
          <p:nvPr/>
        </p:nvSpPr>
        <p:spPr>
          <a:xfrm>
            <a:off x="4543769" y="5327138"/>
            <a:ext cx="34670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Aser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Larreina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López</a:t>
            </a:r>
            <a:endParaRPr lang="en-US" sz="1200" b="1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Consultor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energético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y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medioambiental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–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Oarsoaldea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Garapen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Agentzia</a:t>
            </a:r>
            <a:endParaRPr lang="en-US" sz="1200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Oarsoaldea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aser.larreina@gmail.com</a:t>
            </a: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2603219" y="2406711"/>
            <a:ext cx="27964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Nekane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Bengoetxea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Soriano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Técnico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rehabilitación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urbana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–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Oarsoaldea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, S.A.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Oarsoaldea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birgaitzezerbitzua@oarsoaldea.eus</a:t>
            </a:r>
            <a:endParaRPr lang="en-US" sz="1200" dirty="0">
              <a:solidFill>
                <a:srgbClr val="716D6E"/>
              </a:solidFill>
              <a:latin typeface="Noto Sans" panose="020B0502040504020204"/>
            </a:endParaRPr>
          </a:p>
        </p:txBody>
      </p:sp>
      <p:pic>
        <p:nvPicPr>
          <p:cNvPr id="33" name="Graphic 13" descr="User outline">
            <a:extLst>
              <a:ext uri="{FF2B5EF4-FFF2-40B4-BE49-F238E27FC236}">
                <a16:creationId xmlns:a16="http://schemas.microsoft.com/office/drawing/2014/main" id="{3F5941EF-ED5F-425C-AB0A-552B2016B9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23277" y="1042463"/>
            <a:ext cx="1290255" cy="1290255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2" r="8961" b="23280"/>
          <a:stretch/>
        </p:blipFill>
        <p:spPr>
          <a:xfrm>
            <a:off x="4702515" y="3956794"/>
            <a:ext cx="1394401" cy="1370344"/>
          </a:xfrm>
          <a:prstGeom prst="rect">
            <a:avLst/>
          </a:prstGeom>
        </p:spPr>
      </p:pic>
      <p:sp>
        <p:nvSpPr>
          <p:cNvPr id="35" name="TextBox 15">
            <a:extLst>
              <a:ext uri="{FF2B5EF4-FFF2-40B4-BE49-F238E27FC236}">
                <a16:creationId xmlns:a16="http://schemas.microsoft.com/office/drawing/2014/main" id="{2CD0FE10-5005-4121-8955-2CE0A28CC8BE}"/>
              </a:ext>
            </a:extLst>
          </p:cNvPr>
          <p:cNvSpPr txBox="1"/>
          <p:nvPr/>
        </p:nvSpPr>
        <p:spPr>
          <a:xfrm>
            <a:off x="6368585" y="2951155"/>
            <a:ext cx="24645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José Alfonso Alvarez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Cordeiro</a:t>
            </a:r>
            <a:endParaRPr lang="en-US" sz="1200" b="1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Informático-ing.Tec.Electrónico</a:t>
            </a:r>
            <a:endParaRPr lang="en-US" sz="1200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Urnieta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/ Irun)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cerurnieta@gmail.com</a:t>
            </a: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23" y="1413546"/>
            <a:ext cx="1537702" cy="151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3">
            <a:extLst>
              <a:ext uri="{FF2B5EF4-FFF2-40B4-BE49-F238E27FC236}">
                <a16:creationId xmlns:a16="http://schemas.microsoft.com/office/drawing/2014/main" id="{4C132D09-93A0-421E-8912-C25B78CAF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9" y="6280948"/>
            <a:ext cx="587515" cy="460420"/>
          </a:xfrm>
          <a:prstGeom prst="rect">
            <a:avLst/>
          </a:prstGeom>
        </p:spPr>
      </p:pic>
      <p:sp>
        <p:nvSpPr>
          <p:cNvPr id="8" name="Ορθογώνιο 10">
            <a:extLst>
              <a:ext uri="{FF2B5EF4-FFF2-40B4-BE49-F238E27FC236}">
                <a16:creationId xmlns:a16="http://schemas.microsoft.com/office/drawing/2014/main" id="{F356B41D-CDBA-4D54-B239-A4940255EF44}"/>
              </a:ext>
            </a:extLst>
          </p:cNvPr>
          <p:cNvSpPr/>
          <p:nvPr/>
        </p:nvSpPr>
        <p:spPr>
          <a:xfrm>
            <a:off x="251519" y="6510536"/>
            <a:ext cx="816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www.powerpoor.eu</a:t>
            </a:r>
            <a:endParaRPr lang="el-GR" sz="1100" b="1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l-GR" sz="900" b="1">
              <a:solidFill>
                <a:schemeClr val="bg1">
                  <a:lumMod val="65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C98967-3304-4120-9C6D-FC7FCFDA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1" y="198617"/>
            <a:ext cx="5839775" cy="42976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3FE3DEF-8D95-4C04-86BD-93335F35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617"/>
            <a:ext cx="5711952" cy="429768"/>
          </a:xfrm>
          <a:prstGeom prst="rect">
            <a:avLst/>
          </a:prstGeom>
        </p:spPr>
      </p:pic>
      <p:sp>
        <p:nvSpPr>
          <p:cNvPr id="15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1127524" y="201947"/>
            <a:ext cx="2240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2000" b="1" i="0" u="none" strike="noStrike" dirty="0">
                <a:solidFill>
                  <a:srgbClr val="716D6E"/>
                </a:solidFill>
                <a:effectLst/>
                <a:latin typeface="Noto Sans" panose="020B0502040504020204"/>
              </a:rPr>
              <a:t>Mentors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362339" y="1127041"/>
            <a:ext cx="22408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i="0" u="none" strike="noStrike" dirty="0">
                <a:solidFill>
                  <a:srgbClr val="716D6E"/>
                </a:solidFill>
                <a:effectLst/>
                <a:latin typeface="Noto Sans" panose="020B0502040504020204"/>
              </a:rPr>
              <a:t>GIPUZKOA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37306-07A3-4767-8197-8B517283B4BF}"/>
              </a:ext>
            </a:extLst>
          </p:cNvPr>
          <p:cNvSpPr txBox="1"/>
          <p:nvPr/>
        </p:nvSpPr>
        <p:spPr>
          <a:xfrm>
            <a:off x="681269" y="4903884"/>
            <a:ext cx="29450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Ubaldo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Ortiz Rodrigo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Trabajador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de la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administración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local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Zarautz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/ Eibar)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ubaldortiz@yahoo.com</a:t>
            </a:r>
          </a:p>
        </p:txBody>
      </p:sp>
      <p:pic>
        <p:nvPicPr>
          <p:cNvPr id="20" name="Graphic 13" descr="User outline">
            <a:extLst>
              <a:ext uri="{FF2B5EF4-FFF2-40B4-BE49-F238E27FC236}">
                <a16:creationId xmlns:a16="http://schemas.microsoft.com/office/drawing/2014/main" id="{3F5941EF-ED5F-425C-AB0A-552B2016B9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2054" y="3460902"/>
            <a:ext cx="1290255" cy="129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0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3">
            <a:extLst>
              <a:ext uri="{FF2B5EF4-FFF2-40B4-BE49-F238E27FC236}">
                <a16:creationId xmlns:a16="http://schemas.microsoft.com/office/drawing/2014/main" id="{4C132D09-93A0-421E-8912-C25B78CAF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9" y="6280948"/>
            <a:ext cx="587515" cy="460420"/>
          </a:xfrm>
          <a:prstGeom prst="rect">
            <a:avLst/>
          </a:prstGeom>
        </p:spPr>
      </p:pic>
      <p:sp>
        <p:nvSpPr>
          <p:cNvPr id="8" name="Ορθογώνιο 10">
            <a:extLst>
              <a:ext uri="{FF2B5EF4-FFF2-40B4-BE49-F238E27FC236}">
                <a16:creationId xmlns:a16="http://schemas.microsoft.com/office/drawing/2014/main" id="{F356B41D-CDBA-4D54-B239-A4940255EF44}"/>
              </a:ext>
            </a:extLst>
          </p:cNvPr>
          <p:cNvSpPr/>
          <p:nvPr/>
        </p:nvSpPr>
        <p:spPr>
          <a:xfrm>
            <a:off x="251519" y="6510536"/>
            <a:ext cx="816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www.powerpoor.eu</a:t>
            </a:r>
            <a:endParaRPr lang="el-GR" sz="1100" b="1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l-GR" sz="900" b="1">
              <a:solidFill>
                <a:schemeClr val="bg1">
                  <a:lumMod val="65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C98967-3304-4120-9C6D-FC7FCFDA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1" y="198617"/>
            <a:ext cx="5839775" cy="42976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3FE3DEF-8D95-4C04-86BD-93335F35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617"/>
            <a:ext cx="5711952" cy="4297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362339" y="3433240"/>
            <a:ext cx="22408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Bosco Valero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Palomo</a:t>
            </a:r>
            <a:endParaRPr lang="en-US" sz="1200" b="1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Pedagogo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/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Dinamizador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de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Estrategias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Ecosociales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–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Asociación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MUTI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Arroyomolinos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de León)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boscovalero@gmail.com</a:t>
            </a: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1127524" y="201947"/>
            <a:ext cx="2240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2000" b="1" i="0" u="none" strike="noStrike" dirty="0">
                <a:solidFill>
                  <a:srgbClr val="716D6E"/>
                </a:solidFill>
                <a:effectLst/>
                <a:latin typeface="Noto Sans" panose="020B0502040504020204"/>
              </a:rPr>
              <a:t>Mentors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53" y="1694354"/>
            <a:ext cx="1643892" cy="1621996"/>
          </a:xfrm>
          <a:prstGeom prst="rect">
            <a:avLst/>
          </a:prstGeom>
        </p:spPr>
      </p:pic>
      <p:sp>
        <p:nvSpPr>
          <p:cNvPr id="19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362339" y="1127041"/>
            <a:ext cx="22408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i="0" u="none" strike="noStrike" dirty="0">
                <a:solidFill>
                  <a:srgbClr val="716D6E"/>
                </a:solidFill>
                <a:effectLst/>
                <a:latin typeface="Noto Sans" panose="020B0502040504020204"/>
              </a:rPr>
              <a:t>HUELVA</a:t>
            </a:r>
          </a:p>
        </p:txBody>
      </p:sp>
    </p:spTree>
    <p:extLst>
      <p:ext uri="{BB962C8B-B14F-4D97-AF65-F5344CB8AC3E}">
        <p14:creationId xmlns:p14="http://schemas.microsoft.com/office/powerpoint/2010/main" val="266691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3">
            <a:extLst>
              <a:ext uri="{FF2B5EF4-FFF2-40B4-BE49-F238E27FC236}">
                <a16:creationId xmlns:a16="http://schemas.microsoft.com/office/drawing/2014/main" id="{4C132D09-93A0-421E-8912-C25B78CAF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9" y="6280948"/>
            <a:ext cx="587515" cy="460420"/>
          </a:xfrm>
          <a:prstGeom prst="rect">
            <a:avLst/>
          </a:prstGeom>
        </p:spPr>
      </p:pic>
      <p:sp>
        <p:nvSpPr>
          <p:cNvPr id="8" name="Ορθογώνιο 10">
            <a:extLst>
              <a:ext uri="{FF2B5EF4-FFF2-40B4-BE49-F238E27FC236}">
                <a16:creationId xmlns:a16="http://schemas.microsoft.com/office/drawing/2014/main" id="{F356B41D-CDBA-4D54-B239-A4940255EF44}"/>
              </a:ext>
            </a:extLst>
          </p:cNvPr>
          <p:cNvSpPr/>
          <p:nvPr/>
        </p:nvSpPr>
        <p:spPr>
          <a:xfrm>
            <a:off x="251519" y="6510536"/>
            <a:ext cx="816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www.powerpoor.eu</a:t>
            </a:r>
            <a:endParaRPr lang="el-GR" sz="1100" b="1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l-GR" sz="900" b="1">
              <a:solidFill>
                <a:schemeClr val="bg1">
                  <a:lumMod val="65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C98967-3304-4120-9C6D-FC7FCFDA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1" y="198617"/>
            <a:ext cx="5839775" cy="42976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3FE3DEF-8D95-4C04-86BD-93335F35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617"/>
            <a:ext cx="5711952" cy="429768"/>
          </a:xfrm>
          <a:prstGeom prst="rect">
            <a:avLst/>
          </a:prstGeom>
        </p:spPr>
      </p:pic>
      <p:sp>
        <p:nvSpPr>
          <p:cNvPr id="15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1127524" y="201947"/>
            <a:ext cx="2240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2000" b="1" i="0" u="none" strike="noStrike" dirty="0">
                <a:solidFill>
                  <a:srgbClr val="716D6E"/>
                </a:solidFill>
                <a:effectLst/>
                <a:latin typeface="Noto Sans" panose="020B0502040504020204"/>
              </a:rPr>
              <a:t>Mentors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362339" y="1127041"/>
            <a:ext cx="22408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NAFARROA</a:t>
            </a:r>
            <a:endParaRPr lang="en-US" sz="1200" b="1" i="0" u="none" strike="noStrike" dirty="0">
              <a:solidFill>
                <a:srgbClr val="716D6E"/>
              </a:solidFill>
              <a:effectLst/>
              <a:latin typeface="Noto Sans" panose="020B0502040504020204"/>
            </a:endParaRP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DDB37306-07A3-4767-8197-8B517283B4BF}"/>
              </a:ext>
            </a:extLst>
          </p:cNvPr>
          <p:cNvSpPr txBox="1"/>
          <p:nvPr/>
        </p:nvSpPr>
        <p:spPr>
          <a:xfrm>
            <a:off x="4383735" y="4932890"/>
            <a:ext cx="26590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Julian Zapata Ruiz</a:t>
            </a:r>
            <a:br>
              <a:rPr lang="en-US" sz="1200" dirty="0">
                <a:solidFill>
                  <a:srgbClr val="716D6E"/>
                </a:solidFill>
                <a:latin typeface="Noto Sans" panose="020B0502040504020204"/>
              </a:rPr>
            </a:b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Técnico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–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Ayuntamiento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de Pamplona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Iruñea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-Pamplona)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j.zapata@pamplona.es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C822BFAC-A9F6-4B8C-BBCC-311CDAE7B992}"/>
              </a:ext>
            </a:extLst>
          </p:cNvPr>
          <p:cNvSpPr txBox="1"/>
          <p:nvPr/>
        </p:nvSpPr>
        <p:spPr>
          <a:xfrm>
            <a:off x="6201227" y="3305941"/>
            <a:ext cx="29178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Sandra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Izagirre</a:t>
            </a:r>
            <a:endParaRPr lang="en-US" sz="1200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Educador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social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(Pamplona)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sandraizagirre@hotmail.com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2CD0FE10-5005-4121-8955-2CE0A28CC8BE}"/>
              </a:ext>
            </a:extLst>
          </p:cNvPr>
          <p:cNvSpPr txBox="1"/>
          <p:nvPr/>
        </p:nvSpPr>
        <p:spPr>
          <a:xfrm>
            <a:off x="2325384" y="3189182"/>
            <a:ext cx="25118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Xabier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Lozano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Eciolaza</a:t>
            </a:r>
            <a:endParaRPr lang="en-US" sz="1200" b="1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Iruñea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xabier.lozano@goiener.com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315657" y="5262171"/>
            <a:ext cx="2240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David González Sánchez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Ingeniero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de la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energía</a:t>
            </a:r>
            <a:endParaRPr lang="en-US" sz="1200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Iruña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d.gonzalezsan@gmail.com</a:t>
            </a:r>
          </a:p>
        </p:txBody>
      </p:sp>
      <p:pic>
        <p:nvPicPr>
          <p:cNvPr id="14" name="Graphic 13" descr="User outline">
            <a:extLst>
              <a:ext uri="{FF2B5EF4-FFF2-40B4-BE49-F238E27FC236}">
                <a16:creationId xmlns:a16="http://schemas.microsoft.com/office/drawing/2014/main" id="{3F5941EF-ED5F-425C-AB0A-552B2016B9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23276" y="1784133"/>
            <a:ext cx="1290255" cy="1290255"/>
          </a:xfrm>
          <a:prstGeom prst="rect">
            <a:avLst/>
          </a:prstGeom>
        </p:spPr>
      </p:pic>
      <p:pic>
        <p:nvPicPr>
          <p:cNvPr id="16" name="Graphic 13" descr="User outline">
            <a:extLst>
              <a:ext uri="{FF2B5EF4-FFF2-40B4-BE49-F238E27FC236}">
                <a16:creationId xmlns:a16="http://schemas.microsoft.com/office/drawing/2014/main" id="{3F5941EF-ED5F-425C-AB0A-552B2016B9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32930" y="1900892"/>
            <a:ext cx="1290255" cy="129025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63" y="3378574"/>
            <a:ext cx="1404528" cy="1803318"/>
          </a:xfrm>
          <a:prstGeom prst="rect">
            <a:avLst/>
          </a:prstGeom>
        </p:spPr>
      </p:pic>
      <p:pic>
        <p:nvPicPr>
          <p:cNvPr id="20" name="Graphic 13" descr="User outline">
            <a:extLst>
              <a:ext uri="{FF2B5EF4-FFF2-40B4-BE49-F238E27FC236}">
                <a16:creationId xmlns:a16="http://schemas.microsoft.com/office/drawing/2014/main" id="{3F5941EF-ED5F-425C-AB0A-552B2016B9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13080" y="3607753"/>
            <a:ext cx="1290255" cy="129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4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3">
            <a:extLst>
              <a:ext uri="{FF2B5EF4-FFF2-40B4-BE49-F238E27FC236}">
                <a16:creationId xmlns:a16="http://schemas.microsoft.com/office/drawing/2014/main" id="{4C132D09-93A0-421E-8912-C25B78CAF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9" y="6280948"/>
            <a:ext cx="587515" cy="460420"/>
          </a:xfrm>
          <a:prstGeom prst="rect">
            <a:avLst/>
          </a:prstGeom>
        </p:spPr>
      </p:pic>
      <p:sp>
        <p:nvSpPr>
          <p:cNvPr id="8" name="Ορθογώνιο 10">
            <a:extLst>
              <a:ext uri="{FF2B5EF4-FFF2-40B4-BE49-F238E27FC236}">
                <a16:creationId xmlns:a16="http://schemas.microsoft.com/office/drawing/2014/main" id="{F356B41D-CDBA-4D54-B239-A4940255EF44}"/>
              </a:ext>
            </a:extLst>
          </p:cNvPr>
          <p:cNvSpPr/>
          <p:nvPr/>
        </p:nvSpPr>
        <p:spPr>
          <a:xfrm>
            <a:off x="251519" y="6510536"/>
            <a:ext cx="816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www.powerpoor.eu</a:t>
            </a:r>
            <a:endParaRPr lang="el-GR" sz="1100" b="1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l-GR" sz="900" b="1">
              <a:solidFill>
                <a:schemeClr val="bg1">
                  <a:lumMod val="65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C98967-3304-4120-9C6D-FC7FCFDA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1" y="198617"/>
            <a:ext cx="5839775" cy="42976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3FE3DEF-8D95-4C04-86BD-93335F35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617"/>
            <a:ext cx="5711952" cy="429768"/>
          </a:xfrm>
          <a:prstGeom prst="rect">
            <a:avLst/>
          </a:prstGeom>
        </p:spPr>
      </p:pic>
      <p:sp>
        <p:nvSpPr>
          <p:cNvPr id="15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1127524" y="201947"/>
            <a:ext cx="2240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2000" b="1" i="0" u="none" strike="noStrike" dirty="0">
                <a:solidFill>
                  <a:srgbClr val="716D6E"/>
                </a:solidFill>
                <a:effectLst/>
                <a:latin typeface="Noto Sans" panose="020B0502040504020204"/>
              </a:rPr>
              <a:t>Mentors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362339" y="1127041"/>
            <a:ext cx="22408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NAFARROA</a:t>
            </a:r>
            <a:endParaRPr lang="en-US" sz="1200" b="1" i="0" u="none" strike="noStrike" dirty="0">
              <a:solidFill>
                <a:srgbClr val="716D6E"/>
              </a:solidFill>
              <a:effectLst/>
              <a:latin typeface="Noto Sans" panose="020B0502040504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526931" y="4719218"/>
            <a:ext cx="22408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Eva Rodríguez Cid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Arquitecta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, esp.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eficiencia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energética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edificación</a:t>
            </a:r>
            <a:endParaRPr lang="en-US" sz="1200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(Pamplona)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evarodriguezcid@yahoo.es</a:t>
            </a:r>
          </a:p>
        </p:txBody>
      </p:sp>
      <p:pic>
        <p:nvPicPr>
          <p:cNvPr id="21" name="Graphic 13" descr="User outline">
            <a:extLst>
              <a:ext uri="{FF2B5EF4-FFF2-40B4-BE49-F238E27FC236}">
                <a16:creationId xmlns:a16="http://schemas.microsoft.com/office/drawing/2014/main" id="{3F5941EF-ED5F-425C-AB0A-552B2016B9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988" y="3354970"/>
            <a:ext cx="1290255" cy="1290255"/>
          </a:xfrm>
          <a:prstGeom prst="rect">
            <a:avLst/>
          </a:prstGeom>
        </p:spPr>
      </p:pic>
      <p:sp>
        <p:nvSpPr>
          <p:cNvPr id="22" name="TextBox 15">
            <a:extLst>
              <a:ext uri="{FF2B5EF4-FFF2-40B4-BE49-F238E27FC236}">
                <a16:creationId xmlns:a16="http://schemas.microsoft.com/office/drawing/2014/main" id="{2CD0FE10-5005-4121-8955-2CE0A28CC8BE}"/>
              </a:ext>
            </a:extLst>
          </p:cNvPr>
          <p:cNvSpPr txBox="1"/>
          <p:nvPr/>
        </p:nvSpPr>
        <p:spPr>
          <a:xfrm>
            <a:off x="4067823" y="5507445"/>
            <a:ext cx="29005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David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Labeaga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Pellejero</a:t>
            </a:r>
            <a:endParaRPr lang="en-US" sz="1200" b="1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Ingeniero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Técnico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Industrial –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Asociación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TEDER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Lizarra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Estella)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infoenergia.teder@montejurra.com</a:t>
            </a: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2236858" y="2633799"/>
            <a:ext cx="27872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Javier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Roldán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Díez</a:t>
            </a:r>
            <a:endParaRPr lang="en-US" sz="1200" b="1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Técnico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Desarrollo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Rural –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Asociación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TEDER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Lizarra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-Estella)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desarrollo.teder@montejurra.com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1260058"/>
            <a:ext cx="1285275" cy="128527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88" y="3965702"/>
            <a:ext cx="1305692" cy="1515415"/>
          </a:xfrm>
          <a:prstGeom prst="rect">
            <a:avLst/>
          </a:prstGeom>
        </p:spPr>
      </p:pic>
      <p:sp>
        <p:nvSpPr>
          <p:cNvPr id="26" name="TextBox 17">
            <a:extLst>
              <a:ext uri="{FF2B5EF4-FFF2-40B4-BE49-F238E27FC236}">
                <a16:creationId xmlns:a16="http://schemas.microsoft.com/office/drawing/2014/main" id="{DDB37306-07A3-4767-8197-8B517283B4BF}"/>
              </a:ext>
            </a:extLst>
          </p:cNvPr>
          <p:cNvSpPr txBox="1"/>
          <p:nvPr/>
        </p:nvSpPr>
        <p:spPr>
          <a:xfrm>
            <a:off x="6232501" y="3294896"/>
            <a:ext cx="29114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Sergio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Echarte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Campión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Técnico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Sostenibilidad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–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Grupo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de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Acción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Local Zona Media de Navarra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Olite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sergio@navarramedia.org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3794" r="14795"/>
          <a:stretch/>
        </p:blipFill>
        <p:spPr>
          <a:xfrm>
            <a:off x="6440678" y="1585458"/>
            <a:ext cx="1551709" cy="155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3">
            <a:extLst>
              <a:ext uri="{FF2B5EF4-FFF2-40B4-BE49-F238E27FC236}">
                <a16:creationId xmlns:a16="http://schemas.microsoft.com/office/drawing/2014/main" id="{4C132D09-93A0-421E-8912-C25B78CAF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9" y="6280948"/>
            <a:ext cx="587515" cy="460420"/>
          </a:xfrm>
          <a:prstGeom prst="rect">
            <a:avLst/>
          </a:prstGeom>
        </p:spPr>
      </p:pic>
      <p:sp>
        <p:nvSpPr>
          <p:cNvPr id="8" name="Ορθογώνιο 10">
            <a:extLst>
              <a:ext uri="{FF2B5EF4-FFF2-40B4-BE49-F238E27FC236}">
                <a16:creationId xmlns:a16="http://schemas.microsoft.com/office/drawing/2014/main" id="{F356B41D-CDBA-4D54-B239-A4940255EF44}"/>
              </a:ext>
            </a:extLst>
          </p:cNvPr>
          <p:cNvSpPr/>
          <p:nvPr/>
        </p:nvSpPr>
        <p:spPr>
          <a:xfrm>
            <a:off x="251519" y="6510536"/>
            <a:ext cx="816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www.powerpoor.eu</a:t>
            </a:r>
            <a:endParaRPr lang="el-GR" sz="1100" b="1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l-GR" sz="900" b="1">
              <a:solidFill>
                <a:schemeClr val="bg1">
                  <a:lumMod val="65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C98967-3304-4120-9C6D-FC7FCFDA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1" y="198617"/>
            <a:ext cx="5839775" cy="42976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3FE3DEF-8D95-4C04-86BD-93335F35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617"/>
            <a:ext cx="5711952" cy="429768"/>
          </a:xfrm>
          <a:prstGeom prst="rect">
            <a:avLst/>
          </a:prstGeom>
        </p:spPr>
      </p:pic>
      <p:sp>
        <p:nvSpPr>
          <p:cNvPr id="15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1127524" y="201947"/>
            <a:ext cx="2240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2000" b="1" i="0" u="none" strike="noStrike" dirty="0">
                <a:solidFill>
                  <a:srgbClr val="716D6E"/>
                </a:solidFill>
                <a:effectLst/>
                <a:latin typeface="Noto Sans" panose="020B0502040504020204"/>
              </a:rPr>
              <a:t>Mentors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362339" y="1127041"/>
            <a:ext cx="22408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NAFARROA</a:t>
            </a:r>
            <a:endParaRPr lang="en-US" sz="1200" b="1" i="0" u="none" strike="noStrike" dirty="0">
              <a:solidFill>
                <a:srgbClr val="716D6E"/>
              </a:solidFill>
              <a:effectLst/>
              <a:latin typeface="Noto Sans" panose="020B0502040504020204"/>
            </a:endParaRP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DDB37306-07A3-4767-8197-8B517283B4BF}"/>
              </a:ext>
            </a:extLst>
          </p:cNvPr>
          <p:cNvSpPr txBox="1"/>
          <p:nvPr/>
        </p:nvSpPr>
        <p:spPr>
          <a:xfrm>
            <a:off x="561931" y="4889833"/>
            <a:ext cx="28064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María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Ester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Capellán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Sanz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Técnica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de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proyectos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y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agente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de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desarrollo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local –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Grupo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de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Acción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Local Zona Media de Navarra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Olite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/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Erriberri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esther@navarramedia.org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44" y="3271640"/>
            <a:ext cx="1524826" cy="1524826"/>
          </a:xfrm>
          <a:prstGeom prst="rect">
            <a:avLst/>
          </a:prstGeom>
        </p:spPr>
      </p:pic>
      <p:sp>
        <p:nvSpPr>
          <p:cNvPr id="18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3185280" y="2973468"/>
            <a:ext cx="27247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Ioseba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Berges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Mesa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Estudiante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de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ingeniería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/ Goiener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(País Vasco y Navarra)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iosebaberges@hotmail.com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6" r="17508"/>
          <a:stretch/>
        </p:blipFill>
        <p:spPr>
          <a:xfrm rot="16200000">
            <a:off x="3282009" y="1398212"/>
            <a:ext cx="1635323" cy="146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3">
            <a:extLst>
              <a:ext uri="{FF2B5EF4-FFF2-40B4-BE49-F238E27FC236}">
                <a16:creationId xmlns:a16="http://schemas.microsoft.com/office/drawing/2014/main" id="{4C132D09-93A0-421E-8912-C25B78CAF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9" y="6280948"/>
            <a:ext cx="587515" cy="460420"/>
          </a:xfrm>
          <a:prstGeom prst="rect">
            <a:avLst/>
          </a:prstGeom>
        </p:spPr>
      </p:pic>
      <p:sp>
        <p:nvSpPr>
          <p:cNvPr id="8" name="Ορθογώνιο 10">
            <a:extLst>
              <a:ext uri="{FF2B5EF4-FFF2-40B4-BE49-F238E27FC236}">
                <a16:creationId xmlns:a16="http://schemas.microsoft.com/office/drawing/2014/main" id="{F356B41D-CDBA-4D54-B239-A4940255EF44}"/>
              </a:ext>
            </a:extLst>
          </p:cNvPr>
          <p:cNvSpPr/>
          <p:nvPr/>
        </p:nvSpPr>
        <p:spPr>
          <a:xfrm>
            <a:off x="251519" y="6510536"/>
            <a:ext cx="816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www.powerpoor.eu</a:t>
            </a:r>
            <a:endParaRPr lang="el-GR" sz="1100" b="1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l-GR" sz="900" b="1">
              <a:solidFill>
                <a:schemeClr val="bg1">
                  <a:lumMod val="65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C98967-3304-4120-9C6D-FC7FCFDA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1" y="198617"/>
            <a:ext cx="5839775" cy="42976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3FE3DEF-8D95-4C04-86BD-93335F35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617"/>
            <a:ext cx="5711952" cy="429768"/>
          </a:xfrm>
          <a:prstGeom prst="rect">
            <a:avLst/>
          </a:prstGeom>
        </p:spPr>
      </p:pic>
      <p:sp>
        <p:nvSpPr>
          <p:cNvPr id="15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1127524" y="201947"/>
            <a:ext cx="2240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2000" b="1" i="0" u="none" strike="noStrike" dirty="0">
                <a:solidFill>
                  <a:srgbClr val="716D6E"/>
                </a:solidFill>
                <a:effectLst/>
                <a:latin typeface="Noto Sans" panose="020B0502040504020204"/>
              </a:rPr>
              <a:t>Mentors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362339" y="1127041"/>
            <a:ext cx="22408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MADRID</a:t>
            </a:r>
            <a:endParaRPr lang="en-US" sz="1200" b="1" i="0" u="none" strike="noStrike" dirty="0">
              <a:solidFill>
                <a:srgbClr val="716D6E"/>
              </a:solidFill>
              <a:effectLst/>
              <a:latin typeface="Noto Sans" panose="020B0502040504020204"/>
            </a:endParaRP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DDB37306-07A3-4767-8197-8B517283B4BF}"/>
              </a:ext>
            </a:extLst>
          </p:cNvPr>
          <p:cNvSpPr txBox="1"/>
          <p:nvPr/>
        </p:nvSpPr>
        <p:spPr>
          <a:xfrm>
            <a:off x="561931" y="4991537"/>
            <a:ext cx="28064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Ivón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Cermeño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Martín</a:t>
            </a:r>
            <a:endParaRPr lang="en-US" sz="1200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Coordinador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área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eficiencia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energética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–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Asociación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Socaire</a:t>
            </a:r>
            <a:endParaRPr lang="en-US" sz="1200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(Madrid)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hola@socaire.es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1" r="13222" b="15941"/>
          <a:stretch/>
        </p:blipFill>
        <p:spPr>
          <a:xfrm>
            <a:off x="695902" y="3121833"/>
            <a:ext cx="1597470" cy="175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8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3">
            <a:extLst>
              <a:ext uri="{FF2B5EF4-FFF2-40B4-BE49-F238E27FC236}">
                <a16:creationId xmlns:a16="http://schemas.microsoft.com/office/drawing/2014/main" id="{4C132D09-93A0-421E-8912-C25B78CAF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9" y="6280948"/>
            <a:ext cx="587515" cy="460420"/>
          </a:xfrm>
          <a:prstGeom prst="rect">
            <a:avLst/>
          </a:prstGeom>
        </p:spPr>
      </p:pic>
      <p:sp>
        <p:nvSpPr>
          <p:cNvPr id="8" name="Ορθογώνιο 10">
            <a:extLst>
              <a:ext uri="{FF2B5EF4-FFF2-40B4-BE49-F238E27FC236}">
                <a16:creationId xmlns:a16="http://schemas.microsoft.com/office/drawing/2014/main" id="{F356B41D-CDBA-4D54-B239-A4940255EF44}"/>
              </a:ext>
            </a:extLst>
          </p:cNvPr>
          <p:cNvSpPr/>
          <p:nvPr/>
        </p:nvSpPr>
        <p:spPr>
          <a:xfrm>
            <a:off x="251519" y="6510536"/>
            <a:ext cx="816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www.powerpoor.eu</a:t>
            </a:r>
            <a:endParaRPr lang="el-GR" sz="1100" b="1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l-GR" sz="900" b="1">
              <a:solidFill>
                <a:schemeClr val="bg1">
                  <a:lumMod val="65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37306-07A3-4767-8197-8B517283B4BF}"/>
              </a:ext>
            </a:extLst>
          </p:cNvPr>
          <p:cNvSpPr txBox="1"/>
          <p:nvPr/>
        </p:nvSpPr>
        <p:spPr>
          <a:xfrm>
            <a:off x="6238350" y="3502402"/>
            <a:ext cx="2487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Paulino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Santamaria Bilbao</a:t>
            </a:r>
            <a:br>
              <a:rPr lang="en-US" sz="1200" dirty="0">
                <a:solidFill>
                  <a:srgbClr val="716D6E"/>
                </a:solidFill>
                <a:latin typeface="Noto Sans" panose="020B0502040504020204"/>
              </a:rPr>
            </a:b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Educador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social -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Eguzkilore</a:t>
            </a:r>
            <a:br>
              <a:rPr lang="en-US" sz="1200" dirty="0">
                <a:solidFill>
                  <a:srgbClr val="716D6E"/>
                </a:solidFill>
                <a:latin typeface="Noto Sans" panose="020B0502040504020204"/>
              </a:rPr>
            </a:b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(Bizkaia)</a:t>
            </a:r>
            <a:br>
              <a:rPr lang="en-US" sz="1200" dirty="0">
                <a:solidFill>
                  <a:srgbClr val="716D6E"/>
                </a:solidFill>
                <a:latin typeface="Noto Sans" panose="020B0502040504020204"/>
              </a:rPr>
            </a:b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psantamaria@caritasbi.org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C98967-3304-4120-9C6D-FC7FCFDA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1" y="198617"/>
            <a:ext cx="5839775" cy="42976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3FE3DEF-8D95-4C04-86BD-93335F35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617"/>
            <a:ext cx="5711952" cy="429768"/>
          </a:xfrm>
          <a:prstGeom prst="rect">
            <a:avLst/>
          </a:prstGeom>
        </p:spPr>
      </p:pic>
      <p:pic>
        <p:nvPicPr>
          <p:cNvPr id="14" name="Graphic 13" descr="User outline">
            <a:extLst>
              <a:ext uri="{FF2B5EF4-FFF2-40B4-BE49-F238E27FC236}">
                <a16:creationId xmlns:a16="http://schemas.microsoft.com/office/drawing/2014/main" id="{3F5941EF-ED5F-425C-AB0A-552B2016B9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94024" y="1953278"/>
            <a:ext cx="1290255" cy="12902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D0FE10-5005-4121-8955-2CE0A28CC8BE}"/>
              </a:ext>
            </a:extLst>
          </p:cNvPr>
          <p:cNvSpPr txBox="1"/>
          <p:nvPr/>
        </p:nvSpPr>
        <p:spPr>
          <a:xfrm>
            <a:off x="3153128" y="4730396"/>
            <a:ext cx="29268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Arantza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Burgoa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Gorostiaga</a:t>
            </a:r>
            <a:br>
              <a:rPr lang="en-US" sz="1200" dirty="0">
                <a:solidFill>
                  <a:srgbClr val="716D6E"/>
                </a:solidFill>
                <a:latin typeface="Noto Sans" panose="020B0502040504020204"/>
              </a:rPr>
            </a:b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Educación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social</a:t>
            </a:r>
            <a:r>
              <a:rPr lang="en-US" sz="1200" dirty="0">
                <a:solidFill>
                  <a:srgbClr val="716D6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–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Aurrerantz</a:t>
            </a:r>
            <a:r>
              <a:rPr lang="en-US" sz="1200" dirty="0">
                <a:solidFill>
                  <a:srgbClr val="716D6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Sociedad</a:t>
            </a:r>
            <a:r>
              <a:rPr lang="en-US" sz="1200" dirty="0">
                <a:solidFill>
                  <a:srgbClr val="716D6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Cooperativa</a:t>
            </a:r>
            <a:br>
              <a:rPr lang="en-US" sz="1200" dirty="0">
                <a:solidFill>
                  <a:srgbClr val="716D6E"/>
                </a:solidFill>
                <a:latin typeface="Noto Sans" panose="020B0502040504020204"/>
              </a:rPr>
            </a:b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(Bilbao)</a:t>
            </a:r>
            <a:br>
              <a:rPr lang="en-US" sz="1200" dirty="0">
                <a:solidFill>
                  <a:srgbClr val="716D6E"/>
                </a:solidFill>
                <a:latin typeface="Noto Sans" panose="020B0502040504020204"/>
              </a:rPr>
            </a:b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aburgoa@grupossi.es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362339" y="3433240"/>
            <a:ext cx="22408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i="0" u="none" strike="noStrike" dirty="0" err="1">
                <a:solidFill>
                  <a:srgbClr val="716D6E"/>
                </a:solidFill>
                <a:effectLst/>
                <a:latin typeface="Noto Sans" panose="020B0502040504020204"/>
              </a:rPr>
              <a:t>Myriam</a:t>
            </a:r>
            <a:r>
              <a:rPr lang="en-US" sz="1200" b="1" i="0" u="none" strike="noStrike" dirty="0">
                <a:solidFill>
                  <a:srgbClr val="716D6E"/>
                </a:solidFill>
                <a:effectLst/>
                <a:latin typeface="Noto Sans" panose="020B0502040504020204"/>
              </a:rPr>
              <a:t> Torre Olmos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0" i="0" u="none" strike="noStrike" dirty="0" err="1">
                <a:solidFill>
                  <a:srgbClr val="716D6E"/>
                </a:solidFill>
                <a:effectLst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Integración</a:t>
            </a:r>
            <a:r>
              <a:rPr lang="en-US" sz="1200" b="0" i="0" u="none" strike="noStrike" dirty="0">
                <a:solidFill>
                  <a:srgbClr val="716D6E"/>
                </a:solidFill>
                <a:effectLst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social – </a:t>
            </a:r>
            <a:r>
              <a:rPr lang="en-US" sz="1200" b="0" i="0" u="none" strike="noStrike" dirty="0" err="1">
                <a:solidFill>
                  <a:srgbClr val="716D6E"/>
                </a:solidFill>
                <a:effectLst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Aurrerantz</a:t>
            </a:r>
            <a:r>
              <a:rPr lang="en-US" sz="1200" b="0" i="0" u="none" strike="noStrike" dirty="0">
                <a:solidFill>
                  <a:srgbClr val="716D6E"/>
                </a:solidFill>
                <a:effectLst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1200" b="0" i="0" u="none" strike="noStrike" dirty="0" err="1">
                <a:solidFill>
                  <a:srgbClr val="716D6E"/>
                </a:solidFill>
                <a:effectLst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Sociedad</a:t>
            </a:r>
            <a:r>
              <a:rPr lang="en-US" sz="1200" b="0" i="0" u="none" strike="noStrike" dirty="0">
                <a:solidFill>
                  <a:srgbClr val="716D6E"/>
                </a:solidFill>
                <a:effectLst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1200" b="0" i="0" u="none" strike="noStrike" dirty="0" err="1">
                <a:solidFill>
                  <a:srgbClr val="716D6E"/>
                </a:solidFill>
                <a:effectLst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Cooperativa</a:t>
            </a:r>
            <a:br>
              <a:rPr lang="en-US" sz="1200" b="0" i="0" u="none" strike="noStrike" dirty="0">
                <a:solidFill>
                  <a:srgbClr val="716D6E"/>
                </a:solidFill>
                <a:effectLst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lang="en-US" sz="1200" b="0" i="0" u="none" strike="noStrike" dirty="0">
                <a:solidFill>
                  <a:srgbClr val="716D6E"/>
                </a:solidFill>
                <a:effectLst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(Bilbao)</a:t>
            </a:r>
            <a:br>
              <a:rPr lang="en-US" sz="1200" b="0" i="0" u="none" strike="noStrike" dirty="0">
                <a:solidFill>
                  <a:srgbClr val="716D6E"/>
                </a:solidFill>
                <a:effectLst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lang="eu-ES" sz="1200" dirty="0">
                <a:solidFill>
                  <a:srgbClr val="716D6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mtorre@grupossi.es</a:t>
            </a:r>
            <a:r>
              <a:rPr lang="eu-ES" sz="12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endParaRPr lang="en-US" sz="1200" dirty="0">
              <a:solidFill>
                <a:srgbClr val="716D6E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0" name="Graphic 19" descr="User outline">
            <a:extLst>
              <a:ext uri="{FF2B5EF4-FFF2-40B4-BE49-F238E27FC236}">
                <a16:creationId xmlns:a16="http://schemas.microsoft.com/office/drawing/2014/main" id="{C6DD8208-190E-44DD-8C09-54459988D1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1613" y="3245353"/>
            <a:ext cx="1290255" cy="1290255"/>
          </a:xfrm>
          <a:prstGeom prst="rect">
            <a:avLst/>
          </a:prstGeom>
        </p:spPr>
      </p:pic>
      <p:pic>
        <p:nvPicPr>
          <p:cNvPr id="21" name="Graphic 20" descr="User outline">
            <a:extLst>
              <a:ext uri="{FF2B5EF4-FFF2-40B4-BE49-F238E27FC236}">
                <a16:creationId xmlns:a16="http://schemas.microsoft.com/office/drawing/2014/main" id="{ADDAFDF0-A1E6-4F63-AA97-4CBF0DE02C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1748" y="1903673"/>
            <a:ext cx="1290255" cy="1290255"/>
          </a:xfrm>
          <a:prstGeom prst="rect">
            <a:avLst/>
          </a:prstGeom>
        </p:spPr>
      </p:pic>
      <p:sp>
        <p:nvSpPr>
          <p:cNvPr id="22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1127524" y="201947"/>
            <a:ext cx="2240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2000" b="1" i="0" u="none" strike="noStrike" dirty="0">
                <a:solidFill>
                  <a:srgbClr val="716D6E"/>
                </a:solidFill>
                <a:effectLst/>
                <a:latin typeface="Noto Sans" panose="020B0502040504020204"/>
              </a:rPr>
              <a:t>Supporters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362339" y="1127041"/>
            <a:ext cx="22408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i="0" u="none" strike="noStrike" dirty="0">
                <a:solidFill>
                  <a:srgbClr val="716D6E"/>
                </a:solidFill>
                <a:effectLst/>
                <a:latin typeface="Noto Sans" panose="020B0502040504020204"/>
              </a:rPr>
              <a:t>BIZKAIA</a:t>
            </a:r>
          </a:p>
        </p:txBody>
      </p:sp>
    </p:spTree>
    <p:extLst>
      <p:ext uri="{BB962C8B-B14F-4D97-AF65-F5344CB8AC3E}">
        <p14:creationId xmlns:p14="http://schemas.microsoft.com/office/powerpoint/2010/main" val="278484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3">
            <a:extLst>
              <a:ext uri="{FF2B5EF4-FFF2-40B4-BE49-F238E27FC236}">
                <a16:creationId xmlns:a16="http://schemas.microsoft.com/office/drawing/2014/main" id="{4C132D09-93A0-421E-8912-C25B78CAF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9" y="6280948"/>
            <a:ext cx="587515" cy="460420"/>
          </a:xfrm>
          <a:prstGeom prst="rect">
            <a:avLst/>
          </a:prstGeom>
        </p:spPr>
      </p:pic>
      <p:sp>
        <p:nvSpPr>
          <p:cNvPr id="8" name="Ορθογώνιο 10">
            <a:extLst>
              <a:ext uri="{FF2B5EF4-FFF2-40B4-BE49-F238E27FC236}">
                <a16:creationId xmlns:a16="http://schemas.microsoft.com/office/drawing/2014/main" id="{F356B41D-CDBA-4D54-B239-A4940255EF44}"/>
              </a:ext>
            </a:extLst>
          </p:cNvPr>
          <p:cNvSpPr/>
          <p:nvPr/>
        </p:nvSpPr>
        <p:spPr>
          <a:xfrm>
            <a:off x="251519" y="6510536"/>
            <a:ext cx="816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www.powerpoor.eu</a:t>
            </a:r>
            <a:endParaRPr lang="el-GR" sz="1100" b="1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l-GR" sz="900" b="1">
              <a:solidFill>
                <a:schemeClr val="bg1">
                  <a:lumMod val="65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37306-07A3-4767-8197-8B517283B4BF}"/>
              </a:ext>
            </a:extLst>
          </p:cNvPr>
          <p:cNvSpPr txBox="1"/>
          <p:nvPr/>
        </p:nvSpPr>
        <p:spPr>
          <a:xfrm>
            <a:off x="3368404" y="5258689"/>
            <a:ext cx="2487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Mikel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Mitxelena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Iza</a:t>
            </a:r>
            <a:br>
              <a:rPr lang="en-US" sz="1200" dirty="0">
                <a:solidFill>
                  <a:srgbClr val="716D6E"/>
                </a:solidFill>
                <a:latin typeface="Noto Sans" panose="020B0502040504020204"/>
              </a:rPr>
            </a:b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Docente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electricidad</a:t>
            </a:r>
            <a:br>
              <a:rPr lang="en-US" sz="1200" dirty="0">
                <a:solidFill>
                  <a:srgbClr val="716D6E"/>
                </a:solidFill>
                <a:latin typeface="Noto Sans" panose="020B0502040504020204"/>
              </a:rPr>
            </a:b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Lezo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)</a:t>
            </a:r>
            <a:br>
              <a:rPr lang="en-US" sz="1200" dirty="0">
                <a:solidFill>
                  <a:srgbClr val="716D6E"/>
                </a:solidFill>
                <a:latin typeface="Noto Sans" panose="020B0502040504020204"/>
              </a:rPr>
            </a:b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mmitxelena17@gmail.com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C98967-3304-4120-9C6D-FC7FCFDA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1" y="198617"/>
            <a:ext cx="5839775" cy="42976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3FE3DEF-8D95-4C04-86BD-93335F35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617"/>
            <a:ext cx="5711952" cy="4297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362338" y="3433240"/>
            <a:ext cx="2491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i="0" u="none" strike="noStrike" dirty="0" err="1">
                <a:solidFill>
                  <a:srgbClr val="716D6E"/>
                </a:solidFill>
                <a:effectLst/>
                <a:latin typeface="Noto Sans" panose="020B0502040504020204"/>
              </a:rPr>
              <a:t>Loli</a:t>
            </a:r>
            <a:r>
              <a:rPr lang="en-US" sz="1200" b="1" i="0" u="none" strike="noStrike" dirty="0">
                <a:solidFill>
                  <a:srgbClr val="716D6E"/>
                </a:solidFill>
                <a:effectLst/>
                <a:latin typeface="Noto Sans" panose="020B0502040504020204"/>
              </a:rPr>
              <a:t> Martinez</a:t>
            </a:r>
            <a:br>
              <a:rPr lang="en-US" sz="1200" b="0" i="0" u="none" strike="noStrike" dirty="0">
                <a:solidFill>
                  <a:srgbClr val="716D6E"/>
                </a:solidFill>
                <a:effectLst/>
                <a:latin typeface="Noto Sans" panose="020B0502040504020204"/>
              </a:rPr>
            </a:br>
            <a:r>
              <a:rPr lang="en-US" sz="1200" b="0" i="0" u="none" strike="noStrike" dirty="0" err="1">
                <a:solidFill>
                  <a:srgbClr val="716D6E"/>
                </a:solidFill>
                <a:effectLst/>
                <a:latin typeface="Noto Sans" panose="020B0502040504020204"/>
              </a:rPr>
              <a:t>Ingeniero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Técnico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Industrial,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Lda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.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en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Ciencias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Químicas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.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Voluntaria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en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Goiener</a:t>
            </a:r>
            <a:br>
              <a:rPr lang="en-US" sz="1200" dirty="0">
                <a:solidFill>
                  <a:srgbClr val="716D6E"/>
                </a:solidFill>
                <a:latin typeface="Noto Sans" panose="020B0502040504020204"/>
              </a:rPr>
            </a:b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Donostia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)</a:t>
            </a:r>
            <a:br>
              <a:rPr lang="en-US" sz="1200" dirty="0">
                <a:solidFill>
                  <a:srgbClr val="716D6E"/>
                </a:solidFill>
                <a:latin typeface="Noto Sans" panose="020B0502040504020204"/>
              </a:rPr>
            </a:b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nekanemartinez61@gmail.com</a:t>
            </a:r>
          </a:p>
        </p:txBody>
      </p:sp>
      <p:pic>
        <p:nvPicPr>
          <p:cNvPr id="21" name="Graphic 20" descr="User outline">
            <a:extLst>
              <a:ext uri="{FF2B5EF4-FFF2-40B4-BE49-F238E27FC236}">
                <a16:creationId xmlns:a16="http://schemas.microsoft.com/office/drawing/2014/main" id="{ADDAFDF0-A1E6-4F63-AA97-4CBF0DE02C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1748" y="1903673"/>
            <a:ext cx="1290255" cy="1290255"/>
          </a:xfrm>
          <a:prstGeom prst="rect">
            <a:avLst/>
          </a:prstGeom>
        </p:spPr>
      </p:pic>
      <p:sp>
        <p:nvSpPr>
          <p:cNvPr id="15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1127524" y="201947"/>
            <a:ext cx="2240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2000" b="1" i="0" u="none" strike="noStrike" dirty="0">
                <a:solidFill>
                  <a:srgbClr val="716D6E"/>
                </a:solidFill>
                <a:effectLst/>
                <a:latin typeface="Noto Sans" panose="020B0502040504020204"/>
              </a:rPr>
              <a:t>Supporters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86" b="77994"/>
          <a:stretch/>
        </p:blipFill>
        <p:spPr>
          <a:xfrm>
            <a:off x="3624219" y="3637904"/>
            <a:ext cx="1043709" cy="1410360"/>
          </a:xfrm>
          <a:prstGeom prst="rect">
            <a:avLst/>
          </a:prstGeom>
        </p:spPr>
      </p:pic>
      <p:sp>
        <p:nvSpPr>
          <p:cNvPr id="14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362339" y="1127041"/>
            <a:ext cx="22408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i="0" u="none" strike="noStrike" dirty="0">
                <a:solidFill>
                  <a:srgbClr val="716D6E"/>
                </a:solidFill>
                <a:effectLst/>
                <a:latin typeface="Noto Sans" panose="020B0502040504020204"/>
              </a:rPr>
              <a:t>GIPUZKOA</a:t>
            </a:r>
          </a:p>
        </p:txBody>
      </p:sp>
    </p:spTree>
    <p:extLst>
      <p:ext uri="{BB962C8B-B14F-4D97-AF65-F5344CB8AC3E}">
        <p14:creationId xmlns:p14="http://schemas.microsoft.com/office/powerpoint/2010/main" val="154692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3">
            <a:extLst>
              <a:ext uri="{FF2B5EF4-FFF2-40B4-BE49-F238E27FC236}">
                <a16:creationId xmlns:a16="http://schemas.microsoft.com/office/drawing/2014/main" id="{4C132D09-93A0-421E-8912-C25B78CAF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9" y="6280948"/>
            <a:ext cx="587515" cy="460420"/>
          </a:xfrm>
          <a:prstGeom prst="rect">
            <a:avLst/>
          </a:prstGeom>
        </p:spPr>
      </p:pic>
      <p:sp>
        <p:nvSpPr>
          <p:cNvPr id="8" name="Ορθογώνιο 10">
            <a:extLst>
              <a:ext uri="{FF2B5EF4-FFF2-40B4-BE49-F238E27FC236}">
                <a16:creationId xmlns:a16="http://schemas.microsoft.com/office/drawing/2014/main" id="{F356B41D-CDBA-4D54-B239-A4940255EF44}"/>
              </a:ext>
            </a:extLst>
          </p:cNvPr>
          <p:cNvSpPr/>
          <p:nvPr/>
        </p:nvSpPr>
        <p:spPr>
          <a:xfrm>
            <a:off x="251519" y="6510536"/>
            <a:ext cx="816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www.powerpoor.eu</a:t>
            </a:r>
            <a:endParaRPr lang="el-GR" sz="1100" b="1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l-GR" sz="900" b="1">
              <a:solidFill>
                <a:schemeClr val="bg1">
                  <a:lumMod val="65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C98967-3304-4120-9C6D-FC7FCFDA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1" y="198617"/>
            <a:ext cx="5839775" cy="42976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3FE3DEF-8D95-4C04-86BD-93335F35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617"/>
            <a:ext cx="5711952" cy="4297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22BFAC-A9F6-4B8C-BBCC-311CDAE7B992}"/>
              </a:ext>
            </a:extLst>
          </p:cNvPr>
          <p:cNvSpPr txBox="1"/>
          <p:nvPr/>
        </p:nvSpPr>
        <p:spPr>
          <a:xfrm>
            <a:off x="869649" y="3390875"/>
            <a:ext cx="21768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Ainhoa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Lanz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Ortego</a:t>
            </a:r>
            <a:br>
              <a:rPr lang="en-US" sz="1200" dirty="0">
                <a:solidFill>
                  <a:srgbClr val="716D6E"/>
                </a:solidFill>
                <a:latin typeface="Noto Sans" panose="020B0502040504020204"/>
              </a:rPr>
            </a:b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Goiener –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Sorkuntza</a:t>
            </a:r>
            <a:br>
              <a:rPr lang="en-US" sz="1200" dirty="0">
                <a:solidFill>
                  <a:srgbClr val="716D6E"/>
                </a:solidFill>
                <a:latin typeface="Noto Sans" panose="020B0502040504020204"/>
              </a:rPr>
            </a:b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Bera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)</a:t>
            </a:r>
            <a:br>
              <a:rPr lang="en-US" sz="1200" dirty="0">
                <a:solidFill>
                  <a:srgbClr val="716D6E"/>
                </a:solidFill>
                <a:latin typeface="Noto Sans" panose="020B0502040504020204"/>
              </a:rPr>
            </a:b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ainhoa.lanz@goiener.com</a:t>
            </a:r>
          </a:p>
        </p:txBody>
      </p:sp>
      <p:pic>
        <p:nvPicPr>
          <p:cNvPr id="19" name="Graphic 18" descr="User outline">
            <a:extLst>
              <a:ext uri="{FF2B5EF4-FFF2-40B4-BE49-F238E27FC236}">
                <a16:creationId xmlns:a16="http://schemas.microsoft.com/office/drawing/2014/main" id="{0262D5D6-11E0-4C04-BD45-53F8B3F301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2380" y="2021905"/>
            <a:ext cx="1290255" cy="1290255"/>
          </a:xfrm>
          <a:prstGeom prst="rect">
            <a:avLst/>
          </a:prstGeom>
        </p:spPr>
      </p:pic>
      <p:sp>
        <p:nvSpPr>
          <p:cNvPr id="15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1127524" y="201947"/>
            <a:ext cx="2240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2000" b="1" i="0" u="none" strike="noStrike" dirty="0">
                <a:solidFill>
                  <a:srgbClr val="716D6E"/>
                </a:solidFill>
                <a:effectLst/>
                <a:latin typeface="Noto Sans" panose="020B0502040504020204"/>
              </a:rPr>
              <a:t>Supporters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362339" y="1127041"/>
            <a:ext cx="22408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i="0" u="none" strike="noStrike" dirty="0">
                <a:solidFill>
                  <a:srgbClr val="716D6E"/>
                </a:solidFill>
                <a:effectLst/>
                <a:latin typeface="Noto Sans" panose="020B0502040504020204"/>
              </a:rPr>
              <a:t>NAFARROA</a:t>
            </a:r>
          </a:p>
        </p:txBody>
      </p:sp>
    </p:spTree>
    <p:extLst>
      <p:ext uri="{BB962C8B-B14F-4D97-AF65-F5344CB8AC3E}">
        <p14:creationId xmlns:p14="http://schemas.microsoft.com/office/powerpoint/2010/main" val="1211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3">
            <a:extLst>
              <a:ext uri="{FF2B5EF4-FFF2-40B4-BE49-F238E27FC236}">
                <a16:creationId xmlns:a16="http://schemas.microsoft.com/office/drawing/2014/main" id="{4C132D09-93A0-421E-8912-C25B78CAF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9" y="6280948"/>
            <a:ext cx="587515" cy="460420"/>
          </a:xfrm>
          <a:prstGeom prst="rect">
            <a:avLst/>
          </a:prstGeom>
        </p:spPr>
      </p:pic>
      <p:sp>
        <p:nvSpPr>
          <p:cNvPr id="8" name="Ορθογώνιο 10">
            <a:extLst>
              <a:ext uri="{FF2B5EF4-FFF2-40B4-BE49-F238E27FC236}">
                <a16:creationId xmlns:a16="http://schemas.microsoft.com/office/drawing/2014/main" id="{F356B41D-CDBA-4D54-B239-A4940255EF44}"/>
              </a:ext>
            </a:extLst>
          </p:cNvPr>
          <p:cNvSpPr/>
          <p:nvPr/>
        </p:nvSpPr>
        <p:spPr>
          <a:xfrm>
            <a:off x="251519" y="6510536"/>
            <a:ext cx="816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www.powerpoor.eu</a:t>
            </a:r>
            <a:endParaRPr lang="el-GR" sz="1100" b="1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l-GR" sz="900" b="1">
              <a:solidFill>
                <a:schemeClr val="bg1">
                  <a:lumMod val="65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C98967-3304-4120-9C6D-FC7FCFDA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1" y="198617"/>
            <a:ext cx="5839775" cy="42976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3FE3DEF-8D95-4C04-86BD-93335F35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617"/>
            <a:ext cx="5711952" cy="429768"/>
          </a:xfrm>
          <a:prstGeom prst="rect">
            <a:avLst/>
          </a:prstGeom>
        </p:spPr>
      </p:pic>
      <p:sp>
        <p:nvSpPr>
          <p:cNvPr id="15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1127524" y="201947"/>
            <a:ext cx="2240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2000" b="1" i="0" u="none" strike="noStrike" dirty="0">
                <a:solidFill>
                  <a:srgbClr val="716D6E"/>
                </a:solidFill>
                <a:effectLst/>
                <a:latin typeface="Noto Sans" panose="020B0502040504020204"/>
              </a:rPr>
              <a:t>Mentors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362339" y="1127041"/>
            <a:ext cx="22408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i="0" u="none" strike="noStrike" dirty="0">
                <a:solidFill>
                  <a:srgbClr val="716D6E"/>
                </a:solidFill>
                <a:effectLst/>
                <a:latin typeface="Noto Sans" panose="020B0502040504020204"/>
              </a:rPr>
              <a:t>ARABA</a:t>
            </a:r>
          </a:p>
        </p:txBody>
      </p:sp>
      <p:sp>
        <p:nvSpPr>
          <p:cNvPr id="29" name="TextBox 17">
            <a:extLst>
              <a:ext uri="{FF2B5EF4-FFF2-40B4-BE49-F238E27FC236}">
                <a16:creationId xmlns:a16="http://schemas.microsoft.com/office/drawing/2014/main" id="{DDB37306-07A3-4767-8197-8B517283B4BF}"/>
              </a:ext>
            </a:extLst>
          </p:cNvPr>
          <p:cNvSpPr txBox="1"/>
          <p:nvPr/>
        </p:nvSpPr>
        <p:spPr>
          <a:xfrm>
            <a:off x="362339" y="5090321"/>
            <a:ext cx="28064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J. Javier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Lobato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Gonzalez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Psicologo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organización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– S.U.M.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Ensanche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21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Zabalgunea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S.A.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(Vitoria-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Gasteiz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jlobato@vitoria-gasteiz.org</a:t>
            </a: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DDB37306-07A3-4767-8197-8B517283B4BF}"/>
              </a:ext>
            </a:extLst>
          </p:cNvPr>
          <p:cNvSpPr txBox="1"/>
          <p:nvPr/>
        </p:nvSpPr>
        <p:spPr>
          <a:xfrm>
            <a:off x="2727794" y="2679770"/>
            <a:ext cx="28064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Mónica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Ríos Arroyo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Técnico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Energía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–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Ayuntamiento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de Vitoria-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Gasteiz</a:t>
            </a:r>
            <a:endParaRPr lang="en-US" sz="1200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(Vitoria-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Gasteiz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mrios@vitoria-gasteiz.org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9" y="3431110"/>
            <a:ext cx="1435066" cy="154371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551" y="1125960"/>
            <a:ext cx="1439016" cy="1439016"/>
          </a:xfrm>
          <a:prstGeom prst="rect">
            <a:avLst/>
          </a:prstGeom>
        </p:spPr>
      </p:pic>
      <p:sp>
        <p:nvSpPr>
          <p:cNvPr id="33" name="TextBox 15">
            <a:extLst>
              <a:ext uri="{FF2B5EF4-FFF2-40B4-BE49-F238E27FC236}">
                <a16:creationId xmlns:a16="http://schemas.microsoft.com/office/drawing/2014/main" id="{2CD0FE10-5005-4121-8955-2CE0A28CC8BE}"/>
              </a:ext>
            </a:extLst>
          </p:cNvPr>
          <p:cNvSpPr txBox="1"/>
          <p:nvPr/>
        </p:nvSpPr>
        <p:spPr>
          <a:xfrm>
            <a:off x="6154730" y="3294381"/>
            <a:ext cx="28513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Aintzane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Martín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Ibarraran</a:t>
            </a:r>
            <a:endParaRPr lang="en-US" sz="1200" b="1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Ing.Industrial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técnicas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energéticas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– </a:t>
            </a:r>
            <a:br>
              <a:rPr lang="en-US" sz="1200" dirty="0">
                <a:solidFill>
                  <a:srgbClr val="716D6E"/>
                </a:solidFill>
                <a:latin typeface="Noto Sans" panose="020B0502040504020204"/>
              </a:rPr>
            </a:b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Máster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EERR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(Vitoria-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Gasteiz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aintzami@gmail.com</a:t>
            </a:r>
          </a:p>
        </p:txBody>
      </p:sp>
      <p:sp>
        <p:nvSpPr>
          <p:cNvPr id="34" name="TextBox 17">
            <a:extLst>
              <a:ext uri="{FF2B5EF4-FFF2-40B4-BE49-F238E27FC236}">
                <a16:creationId xmlns:a16="http://schemas.microsoft.com/office/drawing/2014/main" id="{DDB37306-07A3-4767-8197-8B517283B4BF}"/>
              </a:ext>
            </a:extLst>
          </p:cNvPr>
          <p:cNvSpPr txBox="1"/>
          <p:nvPr/>
        </p:nvSpPr>
        <p:spPr>
          <a:xfrm>
            <a:off x="3864332" y="5327856"/>
            <a:ext cx="28064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David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Fermoselle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Navarro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Ingeniero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de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Energía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–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Ayuntamiento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de Vitoria-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Gasteiz</a:t>
            </a:r>
            <a:endParaRPr lang="en-US" sz="1200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(Vitoria-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Gasteiz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dfermoselle@vitoria-gasteiz.org</a:t>
            </a:r>
          </a:p>
        </p:txBody>
      </p:sp>
      <p:pic>
        <p:nvPicPr>
          <p:cNvPr id="35" name="Graphic 13" descr="User outline">
            <a:extLst>
              <a:ext uri="{FF2B5EF4-FFF2-40B4-BE49-F238E27FC236}">
                <a16:creationId xmlns:a16="http://schemas.microsoft.com/office/drawing/2014/main" id="{3F5941EF-ED5F-425C-AB0A-552B2016B9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88167" y="3915324"/>
            <a:ext cx="1290255" cy="1290255"/>
          </a:xfrm>
          <a:prstGeom prst="rect">
            <a:avLst/>
          </a:prstGeom>
        </p:spPr>
      </p:pic>
      <p:pic>
        <p:nvPicPr>
          <p:cNvPr id="36" name="Graphic 13" descr="User outline">
            <a:extLst>
              <a:ext uri="{FF2B5EF4-FFF2-40B4-BE49-F238E27FC236}">
                <a16:creationId xmlns:a16="http://schemas.microsoft.com/office/drawing/2014/main" id="{3F5941EF-ED5F-425C-AB0A-552B2016B9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97005" y="1855101"/>
            <a:ext cx="1290255" cy="129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3">
            <a:extLst>
              <a:ext uri="{FF2B5EF4-FFF2-40B4-BE49-F238E27FC236}">
                <a16:creationId xmlns:a16="http://schemas.microsoft.com/office/drawing/2014/main" id="{4C132D09-93A0-421E-8912-C25B78CAF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9" y="6280948"/>
            <a:ext cx="587515" cy="460420"/>
          </a:xfrm>
          <a:prstGeom prst="rect">
            <a:avLst/>
          </a:prstGeom>
        </p:spPr>
      </p:pic>
      <p:sp>
        <p:nvSpPr>
          <p:cNvPr id="8" name="Ορθογώνιο 10">
            <a:extLst>
              <a:ext uri="{FF2B5EF4-FFF2-40B4-BE49-F238E27FC236}">
                <a16:creationId xmlns:a16="http://schemas.microsoft.com/office/drawing/2014/main" id="{F356B41D-CDBA-4D54-B239-A4940255EF44}"/>
              </a:ext>
            </a:extLst>
          </p:cNvPr>
          <p:cNvSpPr/>
          <p:nvPr/>
        </p:nvSpPr>
        <p:spPr>
          <a:xfrm>
            <a:off x="251519" y="6510536"/>
            <a:ext cx="816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www.powerpoor.eu</a:t>
            </a:r>
            <a:endParaRPr lang="el-GR" sz="1100" b="1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l-GR" sz="900" b="1">
              <a:solidFill>
                <a:schemeClr val="bg1">
                  <a:lumMod val="65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C98967-3304-4120-9C6D-FC7FCFDA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1" y="198617"/>
            <a:ext cx="5839775" cy="42976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3FE3DEF-8D95-4C04-86BD-93335F35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617"/>
            <a:ext cx="5711952" cy="4297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D0FE10-5005-4121-8955-2CE0A28CC8BE}"/>
              </a:ext>
            </a:extLst>
          </p:cNvPr>
          <p:cNvSpPr txBox="1"/>
          <p:nvPr/>
        </p:nvSpPr>
        <p:spPr>
          <a:xfrm>
            <a:off x="444501" y="5256916"/>
            <a:ext cx="30629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Gaizka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Zenarrutzabeitia</a:t>
            </a:r>
            <a:endParaRPr lang="en-US" sz="1200" b="1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Goiener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Aulesti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gaizka.zenarrutzabeitia@goiener.com</a:t>
            </a: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1127524" y="201947"/>
            <a:ext cx="2240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2000" b="1" i="0" u="none" strike="noStrike" dirty="0">
                <a:solidFill>
                  <a:srgbClr val="716D6E"/>
                </a:solidFill>
                <a:effectLst/>
                <a:latin typeface="Noto Sans" panose="020B0502040504020204"/>
              </a:rPr>
              <a:t>Mentors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72" y="2973596"/>
            <a:ext cx="1528404" cy="2064140"/>
          </a:xfrm>
          <a:prstGeom prst="rect">
            <a:avLst/>
          </a:prstGeom>
        </p:spPr>
      </p:pic>
      <p:sp>
        <p:nvSpPr>
          <p:cNvPr id="19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362339" y="1127041"/>
            <a:ext cx="22408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i="0" u="none" strike="noStrike" dirty="0">
                <a:solidFill>
                  <a:srgbClr val="716D6E"/>
                </a:solidFill>
                <a:effectLst/>
                <a:latin typeface="Noto Sans" panose="020B0502040504020204"/>
              </a:rPr>
              <a:t>BIZKAIA</a:t>
            </a: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DDB37306-07A3-4767-8197-8B517283B4BF}"/>
              </a:ext>
            </a:extLst>
          </p:cNvPr>
          <p:cNvSpPr txBox="1"/>
          <p:nvPr/>
        </p:nvSpPr>
        <p:spPr>
          <a:xfrm>
            <a:off x="6432200" y="3404565"/>
            <a:ext cx="2487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Marlen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Eizaguirre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Marañón</a:t>
            </a:r>
            <a:br>
              <a:rPr lang="en-US" sz="1200" dirty="0">
                <a:solidFill>
                  <a:srgbClr val="716D6E"/>
                </a:solidFill>
                <a:latin typeface="Noto Sans" panose="020B0502040504020204"/>
              </a:rPr>
            </a:b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Sociologa</a:t>
            </a:r>
            <a:endParaRPr lang="en-US" sz="1200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(Bilbao)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mardpalabras@gmail.com</a:t>
            </a:r>
          </a:p>
        </p:txBody>
      </p:sp>
      <p:pic>
        <p:nvPicPr>
          <p:cNvPr id="22" name="Graphic 13" descr="User outline">
            <a:extLst>
              <a:ext uri="{FF2B5EF4-FFF2-40B4-BE49-F238E27FC236}">
                <a16:creationId xmlns:a16="http://schemas.microsoft.com/office/drawing/2014/main" id="{3F5941EF-ED5F-425C-AB0A-552B2016B9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87874" y="1855441"/>
            <a:ext cx="1290255" cy="1290255"/>
          </a:xfrm>
          <a:prstGeom prst="rect">
            <a:avLst/>
          </a:prstGeom>
        </p:spPr>
      </p:pic>
      <p:sp>
        <p:nvSpPr>
          <p:cNvPr id="23" name="TextBox 15">
            <a:extLst>
              <a:ext uri="{FF2B5EF4-FFF2-40B4-BE49-F238E27FC236}">
                <a16:creationId xmlns:a16="http://schemas.microsoft.com/office/drawing/2014/main" id="{2CD0FE10-5005-4121-8955-2CE0A28CC8BE}"/>
              </a:ext>
            </a:extLst>
          </p:cNvPr>
          <p:cNvSpPr txBox="1"/>
          <p:nvPr/>
        </p:nvSpPr>
        <p:spPr>
          <a:xfrm>
            <a:off x="4937848" y="5510261"/>
            <a:ext cx="30629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Adrián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Sánchez Madera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Estudiante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universitario</a:t>
            </a:r>
            <a:endParaRPr lang="en-US" sz="1200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(Bilbao)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adriansanchezmadera@gmail.com</a:t>
            </a: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3055291" y="3434406"/>
            <a:ext cx="22408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Asier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Epelde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Sarasola</a:t>
            </a:r>
            <a:endParaRPr lang="en-US" sz="1200" b="1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Consultor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energético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e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instalador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fotovoltaica</a:t>
            </a:r>
            <a:endParaRPr lang="en-US" sz="1200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(Bilbao)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asierepeldesa@gmail.com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314" y="1825286"/>
            <a:ext cx="1549124" cy="1549124"/>
          </a:xfrm>
          <a:prstGeom prst="rect">
            <a:avLst/>
          </a:prstGeom>
        </p:spPr>
      </p:pic>
      <p:pic>
        <p:nvPicPr>
          <p:cNvPr id="26" name="Graphic 13" descr="User outline">
            <a:extLst>
              <a:ext uri="{FF2B5EF4-FFF2-40B4-BE49-F238E27FC236}">
                <a16:creationId xmlns:a16="http://schemas.microsoft.com/office/drawing/2014/main" id="{3F5941EF-ED5F-425C-AB0A-552B2016B9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5740" y="4105212"/>
            <a:ext cx="1290255" cy="129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5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3">
            <a:extLst>
              <a:ext uri="{FF2B5EF4-FFF2-40B4-BE49-F238E27FC236}">
                <a16:creationId xmlns:a16="http://schemas.microsoft.com/office/drawing/2014/main" id="{4C132D09-93A0-421E-8912-C25B78CAF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9" y="6280948"/>
            <a:ext cx="587515" cy="460420"/>
          </a:xfrm>
          <a:prstGeom prst="rect">
            <a:avLst/>
          </a:prstGeom>
        </p:spPr>
      </p:pic>
      <p:sp>
        <p:nvSpPr>
          <p:cNvPr id="8" name="Ορθογώνιο 10">
            <a:extLst>
              <a:ext uri="{FF2B5EF4-FFF2-40B4-BE49-F238E27FC236}">
                <a16:creationId xmlns:a16="http://schemas.microsoft.com/office/drawing/2014/main" id="{F356B41D-CDBA-4D54-B239-A4940255EF44}"/>
              </a:ext>
            </a:extLst>
          </p:cNvPr>
          <p:cNvSpPr/>
          <p:nvPr/>
        </p:nvSpPr>
        <p:spPr>
          <a:xfrm>
            <a:off x="251519" y="6510536"/>
            <a:ext cx="816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www.powerpoor.eu</a:t>
            </a:r>
            <a:endParaRPr lang="el-GR" sz="1100" b="1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l-GR" sz="900" b="1">
              <a:solidFill>
                <a:schemeClr val="bg1">
                  <a:lumMod val="65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C98967-3304-4120-9C6D-FC7FCFDA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1" y="198617"/>
            <a:ext cx="5839775" cy="42976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3FE3DEF-8D95-4C04-86BD-93335F35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617"/>
            <a:ext cx="5711952" cy="429768"/>
          </a:xfrm>
          <a:prstGeom prst="rect">
            <a:avLst/>
          </a:prstGeom>
        </p:spPr>
      </p:pic>
      <p:sp>
        <p:nvSpPr>
          <p:cNvPr id="15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1127524" y="201947"/>
            <a:ext cx="2240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2000" b="1" i="0" u="none" strike="noStrike" dirty="0">
                <a:solidFill>
                  <a:srgbClr val="716D6E"/>
                </a:solidFill>
                <a:effectLst/>
                <a:latin typeface="Noto Sans" panose="020B0502040504020204"/>
              </a:rPr>
              <a:t>Mentors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362339" y="1127041"/>
            <a:ext cx="22408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i="0" u="none" strike="noStrike" dirty="0">
                <a:solidFill>
                  <a:srgbClr val="716D6E"/>
                </a:solidFill>
                <a:effectLst/>
                <a:latin typeface="Noto Sans" panose="020B0502040504020204"/>
              </a:rPr>
              <a:t>BIZKAIA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C822BFAC-A9F6-4B8C-BBCC-311CDAE7B992}"/>
              </a:ext>
            </a:extLst>
          </p:cNvPr>
          <p:cNvSpPr txBox="1"/>
          <p:nvPr/>
        </p:nvSpPr>
        <p:spPr>
          <a:xfrm>
            <a:off x="542895" y="4877556"/>
            <a:ext cx="26085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Miren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Egiguren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Maguregi</a:t>
            </a:r>
            <a:br>
              <a:rPr lang="en-US" sz="1200" dirty="0">
                <a:solidFill>
                  <a:srgbClr val="716D6E"/>
                </a:solidFill>
                <a:latin typeface="Noto Sans" panose="020B0502040504020204"/>
              </a:rPr>
            </a:b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Prejubilada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– Banca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(Bilbao /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Ondarroa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miren.egiguren@gmail.com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/>
          <a:srcRect l="2797" b="4248"/>
          <a:stretch/>
        </p:blipFill>
        <p:spPr>
          <a:xfrm>
            <a:off x="689864" y="2541447"/>
            <a:ext cx="1773382" cy="2188226"/>
          </a:xfrm>
          <a:prstGeom prst="rect">
            <a:avLst/>
          </a:prstGeom>
        </p:spPr>
      </p:pic>
      <p:sp>
        <p:nvSpPr>
          <p:cNvPr id="20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3250452" y="3084830"/>
            <a:ext cx="22408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Nagore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Cebrián</a:t>
            </a:r>
            <a:endParaRPr lang="en-US" sz="1200" b="1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Estudiante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–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Ingeniería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de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Energías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Renovables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(Durango)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cebriannagore@gmail.com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1" t="21414" r="11424" b="48158"/>
          <a:stretch/>
        </p:blipFill>
        <p:spPr>
          <a:xfrm>
            <a:off x="3368404" y="1404040"/>
            <a:ext cx="1616364" cy="16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3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3">
            <a:extLst>
              <a:ext uri="{FF2B5EF4-FFF2-40B4-BE49-F238E27FC236}">
                <a16:creationId xmlns:a16="http://schemas.microsoft.com/office/drawing/2014/main" id="{4C132D09-93A0-421E-8912-C25B78CAF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9" y="6280948"/>
            <a:ext cx="587515" cy="460420"/>
          </a:xfrm>
          <a:prstGeom prst="rect">
            <a:avLst/>
          </a:prstGeom>
        </p:spPr>
      </p:pic>
      <p:sp>
        <p:nvSpPr>
          <p:cNvPr id="8" name="Ορθογώνιο 10">
            <a:extLst>
              <a:ext uri="{FF2B5EF4-FFF2-40B4-BE49-F238E27FC236}">
                <a16:creationId xmlns:a16="http://schemas.microsoft.com/office/drawing/2014/main" id="{F356B41D-CDBA-4D54-B239-A4940255EF44}"/>
              </a:ext>
            </a:extLst>
          </p:cNvPr>
          <p:cNvSpPr/>
          <p:nvPr/>
        </p:nvSpPr>
        <p:spPr>
          <a:xfrm>
            <a:off x="251519" y="6510536"/>
            <a:ext cx="816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www.powerpoor.eu</a:t>
            </a:r>
            <a:endParaRPr lang="el-GR" sz="1100" b="1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l-GR" sz="900" b="1">
              <a:solidFill>
                <a:schemeClr val="bg1">
                  <a:lumMod val="65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37306-07A3-4767-8197-8B517283B4BF}"/>
              </a:ext>
            </a:extLst>
          </p:cNvPr>
          <p:cNvSpPr txBox="1"/>
          <p:nvPr/>
        </p:nvSpPr>
        <p:spPr>
          <a:xfrm>
            <a:off x="406606" y="4834012"/>
            <a:ext cx="24879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Markel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Azcargorta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Cid</a:t>
            </a:r>
            <a:br>
              <a:rPr lang="en-US" sz="1200" dirty="0">
                <a:solidFill>
                  <a:srgbClr val="716D6E"/>
                </a:solidFill>
                <a:latin typeface="Noto Sans" panose="020B0502040504020204"/>
              </a:rPr>
            </a:b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Adminstraria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toki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administrazioan</a:t>
            </a:r>
            <a:br>
              <a:rPr lang="en-US" sz="1200" dirty="0">
                <a:solidFill>
                  <a:srgbClr val="716D6E"/>
                </a:solidFill>
                <a:latin typeface="Noto Sans" panose="020B0502040504020204"/>
              </a:rPr>
            </a:b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Azpeitia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markelkanto@gmail.com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C98967-3304-4120-9C6D-FC7FCFDA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1" y="198617"/>
            <a:ext cx="5839775" cy="42976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3FE3DEF-8D95-4C04-86BD-93335F35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617"/>
            <a:ext cx="5711952" cy="4297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22BFAC-A9F6-4B8C-BBCC-311CDAE7B992}"/>
              </a:ext>
            </a:extLst>
          </p:cNvPr>
          <p:cNvSpPr txBox="1"/>
          <p:nvPr/>
        </p:nvSpPr>
        <p:spPr>
          <a:xfrm>
            <a:off x="2562830" y="3522023"/>
            <a:ext cx="21768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Ander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Zanguitu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Orbea</a:t>
            </a:r>
            <a:br>
              <a:rPr lang="en-US" sz="1200" dirty="0">
                <a:solidFill>
                  <a:srgbClr val="716D6E"/>
                </a:solidFill>
                <a:latin typeface="Noto Sans" panose="020B0502040504020204"/>
              </a:rPr>
            </a:b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EHUNDU,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eraldaketa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sozialerako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bulegoa</a:t>
            </a:r>
            <a:endParaRPr lang="en-US" sz="1200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Bergara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ehundu@ehundu.eus</a:t>
            </a:r>
            <a:endParaRPr lang="en-US" sz="1200" dirty="0">
              <a:solidFill>
                <a:srgbClr val="716D6E"/>
              </a:solidFill>
              <a:latin typeface="Noto Sans" panose="020B0502040504020204"/>
            </a:endParaRPr>
          </a:p>
        </p:txBody>
      </p:sp>
      <p:pic>
        <p:nvPicPr>
          <p:cNvPr id="14" name="Graphic 13" descr="User outline">
            <a:extLst>
              <a:ext uri="{FF2B5EF4-FFF2-40B4-BE49-F238E27FC236}">
                <a16:creationId xmlns:a16="http://schemas.microsoft.com/office/drawing/2014/main" id="{3F5941EF-ED5F-425C-AB0A-552B2016B9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9531" y="3428963"/>
            <a:ext cx="1290255" cy="1290255"/>
          </a:xfrm>
          <a:prstGeom prst="rect">
            <a:avLst/>
          </a:prstGeom>
        </p:spPr>
      </p:pic>
      <p:sp>
        <p:nvSpPr>
          <p:cNvPr id="15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1127524" y="201947"/>
            <a:ext cx="2240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2000" b="1" i="0" u="none" strike="noStrike" dirty="0">
                <a:solidFill>
                  <a:srgbClr val="716D6E"/>
                </a:solidFill>
                <a:effectLst/>
                <a:latin typeface="Noto Sans" panose="020B0502040504020204"/>
              </a:rPr>
              <a:t>Mentors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12" y="1928431"/>
            <a:ext cx="1393521" cy="1500532"/>
          </a:xfrm>
          <a:prstGeom prst="rect">
            <a:avLst/>
          </a:prstGeom>
        </p:spPr>
      </p:pic>
      <p:sp>
        <p:nvSpPr>
          <p:cNvPr id="19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362339" y="1127041"/>
            <a:ext cx="22408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i="0" u="none" strike="noStrike" dirty="0">
                <a:solidFill>
                  <a:srgbClr val="716D6E"/>
                </a:solidFill>
                <a:effectLst/>
                <a:latin typeface="Noto Sans" panose="020B0502040504020204"/>
              </a:rPr>
              <a:t>GIPUZKOA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DDB37306-07A3-4767-8197-8B517283B4BF}"/>
              </a:ext>
            </a:extLst>
          </p:cNvPr>
          <p:cNvSpPr txBox="1"/>
          <p:nvPr/>
        </p:nvSpPr>
        <p:spPr>
          <a:xfrm>
            <a:off x="6123566" y="3522901"/>
            <a:ext cx="26590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Fermin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Arruabarrena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Olaiz</a:t>
            </a:r>
            <a:br>
              <a:rPr lang="en-US" sz="1200" dirty="0">
                <a:solidFill>
                  <a:srgbClr val="716D6E"/>
                </a:solidFill>
                <a:latin typeface="Noto Sans" panose="020B0502040504020204"/>
              </a:rPr>
            </a:b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Aholkularia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/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Hernaniko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Energia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Berriztagarrien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Komunitatea</a:t>
            </a:r>
            <a:endParaRPr lang="en-US" sz="1200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(Hernani)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fermin@ingutek.eus</a:t>
            </a:r>
            <a:endParaRPr lang="en-US" sz="1200" dirty="0">
              <a:solidFill>
                <a:srgbClr val="716D6E"/>
              </a:solidFill>
              <a:latin typeface="Noto Sans" panose="020B0502040504020204"/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2CD0FE10-5005-4121-8955-2CE0A28CC8BE}"/>
              </a:ext>
            </a:extLst>
          </p:cNvPr>
          <p:cNvSpPr txBox="1"/>
          <p:nvPr/>
        </p:nvSpPr>
        <p:spPr>
          <a:xfrm>
            <a:off x="4265108" y="5289603"/>
            <a:ext cx="25118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Ana Paula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Aravena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Cifuentes</a:t>
            </a:r>
            <a:endParaRPr lang="en-US" sz="1200" b="1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Estudiante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–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Ingeniería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de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Energías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Renovables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(Eibar)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aparavena16@gmail.com</a:t>
            </a:r>
          </a:p>
        </p:txBody>
      </p:sp>
      <p:pic>
        <p:nvPicPr>
          <p:cNvPr id="22" name="Graphic 13" descr="User outline">
            <a:extLst>
              <a:ext uri="{FF2B5EF4-FFF2-40B4-BE49-F238E27FC236}">
                <a16:creationId xmlns:a16="http://schemas.microsoft.com/office/drawing/2014/main" id="{3F5941EF-ED5F-425C-AB0A-552B2016B9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63000" y="3884554"/>
            <a:ext cx="1290255" cy="129025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39" y="1747172"/>
            <a:ext cx="1276486" cy="172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8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3">
            <a:extLst>
              <a:ext uri="{FF2B5EF4-FFF2-40B4-BE49-F238E27FC236}">
                <a16:creationId xmlns:a16="http://schemas.microsoft.com/office/drawing/2014/main" id="{4C132D09-93A0-421E-8912-C25B78CAF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9" y="6280948"/>
            <a:ext cx="587515" cy="460420"/>
          </a:xfrm>
          <a:prstGeom prst="rect">
            <a:avLst/>
          </a:prstGeom>
        </p:spPr>
      </p:pic>
      <p:sp>
        <p:nvSpPr>
          <p:cNvPr id="8" name="Ορθογώνιο 10">
            <a:extLst>
              <a:ext uri="{FF2B5EF4-FFF2-40B4-BE49-F238E27FC236}">
                <a16:creationId xmlns:a16="http://schemas.microsoft.com/office/drawing/2014/main" id="{F356B41D-CDBA-4D54-B239-A4940255EF44}"/>
              </a:ext>
            </a:extLst>
          </p:cNvPr>
          <p:cNvSpPr/>
          <p:nvPr/>
        </p:nvSpPr>
        <p:spPr>
          <a:xfrm>
            <a:off x="251519" y="6510536"/>
            <a:ext cx="816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>
                <a:solidFill>
                  <a:schemeClr val="bg1">
                    <a:lumMod val="6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www.powerpoor.eu</a:t>
            </a:r>
            <a:endParaRPr lang="el-GR" sz="1100" b="1">
              <a:solidFill>
                <a:schemeClr val="bg1">
                  <a:lumMod val="6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l-GR" sz="900" b="1">
              <a:solidFill>
                <a:schemeClr val="bg1">
                  <a:lumMod val="65000"/>
                </a:schemeClr>
              </a:solidFill>
              <a:latin typeface="Segoe UI Semilight" pitchFamily="34" charset="0"/>
              <a:cs typeface="Segoe UI Semilight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AC98967-3304-4120-9C6D-FC7FCFDA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1" y="198617"/>
            <a:ext cx="5839775" cy="42976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3FE3DEF-8D95-4C04-86BD-93335F355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617"/>
            <a:ext cx="5711952" cy="429768"/>
          </a:xfrm>
          <a:prstGeom prst="rect">
            <a:avLst/>
          </a:prstGeom>
        </p:spPr>
      </p:pic>
      <p:sp>
        <p:nvSpPr>
          <p:cNvPr id="15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1127524" y="201947"/>
            <a:ext cx="2240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2000" b="1" i="0" u="none" strike="noStrike" dirty="0">
                <a:solidFill>
                  <a:srgbClr val="716D6E"/>
                </a:solidFill>
                <a:effectLst/>
                <a:latin typeface="Noto Sans" panose="020B0502040504020204"/>
              </a:rPr>
              <a:t>Mentors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03F4E0EB-C90A-436E-9790-1D3E895CC47F}"/>
              </a:ext>
            </a:extLst>
          </p:cNvPr>
          <p:cNvSpPr txBox="1"/>
          <p:nvPr/>
        </p:nvSpPr>
        <p:spPr>
          <a:xfrm>
            <a:off x="362339" y="1127041"/>
            <a:ext cx="22408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i="0" u="none" strike="noStrike" dirty="0">
                <a:solidFill>
                  <a:srgbClr val="716D6E"/>
                </a:solidFill>
                <a:effectLst/>
                <a:latin typeface="Noto Sans" panose="020B0502040504020204"/>
              </a:rPr>
              <a:t>GIPUZKOA</a:t>
            </a: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C822BFAC-A9F6-4B8C-BBCC-311CDAE7B992}"/>
              </a:ext>
            </a:extLst>
          </p:cNvPr>
          <p:cNvSpPr txBox="1"/>
          <p:nvPr/>
        </p:nvSpPr>
        <p:spPr>
          <a:xfrm>
            <a:off x="362339" y="5020646"/>
            <a:ext cx="29178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Dámaso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Alfredo Suárez Alfonso</a:t>
            </a:r>
            <a:br>
              <a:rPr lang="en-US" sz="1200" dirty="0">
                <a:solidFill>
                  <a:srgbClr val="716D6E"/>
                </a:solidFill>
                <a:latin typeface="Noto Sans" panose="020B0502040504020204"/>
              </a:rPr>
            </a:b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Técnico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Superior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en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Energías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Renovables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(Irun)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dmsenlared@gmail.com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1" y="3136916"/>
            <a:ext cx="1725277" cy="1725277"/>
          </a:xfrm>
          <a:prstGeom prst="rect">
            <a:avLst/>
          </a:prstGeom>
        </p:spPr>
      </p:pic>
      <p:sp>
        <p:nvSpPr>
          <p:cNvPr id="27" name="TextBox 15">
            <a:extLst>
              <a:ext uri="{FF2B5EF4-FFF2-40B4-BE49-F238E27FC236}">
                <a16:creationId xmlns:a16="http://schemas.microsoft.com/office/drawing/2014/main" id="{2CD0FE10-5005-4121-8955-2CE0A28CC8BE}"/>
              </a:ext>
            </a:extLst>
          </p:cNvPr>
          <p:cNvSpPr txBox="1"/>
          <p:nvPr/>
        </p:nvSpPr>
        <p:spPr>
          <a:xfrm>
            <a:off x="3048029" y="2556827"/>
            <a:ext cx="34670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Naiara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Mantzizidor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Barinagarrementeria</a:t>
            </a:r>
            <a:endParaRPr lang="en-US" sz="1200" b="1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Ikaslea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-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Energia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Berriztagarrien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Ingeniaritza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/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Itziarko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Auzo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Udala</a:t>
            </a:r>
            <a:endParaRPr lang="en-US" sz="1200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Itziar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naiaramantzizidor@gmail.com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95" y="1049097"/>
            <a:ext cx="1051560" cy="1392936"/>
          </a:xfrm>
          <a:prstGeom prst="rect">
            <a:avLst/>
          </a:prstGeom>
        </p:spPr>
      </p:pic>
      <p:sp>
        <p:nvSpPr>
          <p:cNvPr id="29" name="TextBox 17">
            <a:extLst>
              <a:ext uri="{FF2B5EF4-FFF2-40B4-BE49-F238E27FC236}">
                <a16:creationId xmlns:a16="http://schemas.microsoft.com/office/drawing/2014/main" id="{DDB37306-07A3-4767-8197-8B517283B4BF}"/>
              </a:ext>
            </a:extLst>
          </p:cNvPr>
          <p:cNvSpPr txBox="1"/>
          <p:nvPr/>
        </p:nvSpPr>
        <p:spPr>
          <a:xfrm>
            <a:off x="3978014" y="5558330"/>
            <a:ext cx="28064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Ivan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Collado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Val</a:t>
            </a:r>
            <a:endParaRPr lang="en-US" sz="1200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Electrotecnia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/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Diseño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/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Instalación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y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mantenimiento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energía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solar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Laudio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/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Llodio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Ivancollado1977@gmail.com</a:t>
            </a: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C822BFAC-A9F6-4B8C-BBCC-311CDAE7B992}"/>
              </a:ext>
            </a:extLst>
          </p:cNvPr>
          <p:cNvSpPr txBox="1"/>
          <p:nvPr/>
        </p:nvSpPr>
        <p:spPr>
          <a:xfrm>
            <a:off x="6478131" y="3535548"/>
            <a:ext cx="25279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Koldo</a:t>
            </a:r>
            <a:r>
              <a:rPr lang="en-US" sz="1200" b="1" dirty="0">
                <a:solidFill>
                  <a:srgbClr val="716D6E"/>
                </a:solidFill>
                <a:latin typeface="Noto Sans" panose="020B0502040504020204"/>
              </a:rPr>
              <a:t> Garcia </a:t>
            </a:r>
            <a:r>
              <a:rPr lang="en-US" sz="1200" b="1" dirty="0" err="1">
                <a:solidFill>
                  <a:srgbClr val="716D6E"/>
                </a:solidFill>
                <a:latin typeface="Noto Sans" panose="020B0502040504020204"/>
              </a:rPr>
              <a:t>Madariaga</a:t>
            </a:r>
            <a:endParaRPr lang="en-US" sz="1200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Ingeniari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tekniko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elektronikoa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 / 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Nafarkoop</a:t>
            </a:r>
            <a:endParaRPr lang="en-US" sz="1200" dirty="0">
              <a:solidFill>
                <a:srgbClr val="716D6E"/>
              </a:solidFill>
              <a:latin typeface="Noto Sans" panose="020B0502040504020204"/>
            </a:endParaRP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(</a:t>
            </a:r>
            <a:r>
              <a:rPr lang="en-US" sz="1200" dirty="0" err="1">
                <a:solidFill>
                  <a:srgbClr val="716D6E"/>
                </a:solidFill>
                <a:latin typeface="Noto Sans" panose="020B0502040504020204"/>
              </a:rPr>
              <a:t>Lemoiz</a:t>
            </a: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)</a:t>
            </a:r>
          </a:p>
          <a:p>
            <a:pPr marL="0" marR="45720" lvl="1">
              <a:buClr>
                <a:srgbClr val="7FC554"/>
              </a:buClr>
              <a:buSzPct val="200000"/>
            </a:pPr>
            <a:r>
              <a:rPr lang="en-US" sz="1200" dirty="0">
                <a:solidFill>
                  <a:srgbClr val="716D6E"/>
                </a:solidFill>
                <a:latin typeface="Noto Sans" panose="020B0502040504020204"/>
              </a:rPr>
              <a:t>koldo.garcia@goiener.com</a:t>
            </a:r>
          </a:p>
        </p:txBody>
      </p:sp>
      <p:pic>
        <p:nvPicPr>
          <p:cNvPr id="31" name="Graphic 13" descr="User outline">
            <a:extLst>
              <a:ext uri="{FF2B5EF4-FFF2-40B4-BE49-F238E27FC236}">
                <a16:creationId xmlns:a16="http://schemas.microsoft.com/office/drawing/2014/main" id="{3F5941EF-ED5F-425C-AB0A-552B2016B9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40186" y="2128534"/>
            <a:ext cx="1290255" cy="1290255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9"/>
          <a:srcRect t="3037"/>
          <a:stretch/>
        </p:blipFill>
        <p:spPr>
          <a:xfrm>
            <a:off x="4078760" y="3867913"/>
            <a:ext cx="1181202" cy="163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OWERPOOR Template for Kick-Off Mee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11245052EEC847B9BE00ED3580125A" ma:contentTypeVersion="11" ma:contentTypeDescription="Create a new document." ma:contentTypeScope="" ma:versionID="0f107896bd167a3b6320c882d2cb967a">
  <xsd:schema xmlns:xsd="http://www.w3.org/2001/XMLSchema" xmlns:xs="http://www.w3.org/2001/XMLSchema" xmlns:p="http://schemas.microsoft.com/office/2006/metadata/properties" xmlns:ns2="aaae4892-7bcc-497b-98fe-3b5f8ef7108b" targetNamespace="http://schemas.microsoft.com/office/2006/metadata/properties" ma:root="true" ma:fieldsID="1b62c853165b6eddbade5a942f44e531" ns2:_="">
    <xsd:import namespace="aaae4892-7bcc-497b-98fe-3b5f8ef710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e4892-7bcc-497b-98fe-3b5f8ef710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4E2585-40DD-4823-BF8F-39B7EBEBEA42}">
  <ds:schemaRefs>
    <ds:schemaRef ds:uri="aaae4892-7bcc-497b-98fe-3b5f8ef7108b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B6AC7B5-3341-4F28-ABA1-7A3F2FCD62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D2BCC2-AB0A-4BDE-9A45-F7D66EE27F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ae4892-7bcc-497b-98fe-3b5f8ef710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POWERPOOR Template for Kick-Off Meeting</Template>
  <TotalTime>2629</TotalTime>
  <Words>913</Words>
  <Application>Microsoft Office PowerPoint</Application>
  <PresentationFormat>On-screen Show (4:3)</PresentationFormat>
  <Paragraphs>187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Noto Sans</vt:lpstr>
      <vt:lpstr>Segoe UI</vt:lpstr>
      <vt:lpstr>Segoe UI Semilight</vt:lpstr>
      <vt:lpstr>POWERPOOR Template for Kick-Off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INZEB</dc:creator>
  <cp:lastModifiedBy>Eleni Kanellou</cp:lastModifiedBy>
  <cp:revision>49</cp:revision>
  <dcterms:created xsi:type="dcterms:W3CDTF">2020-09-13T20:46:03Z</dcterms:created>
  <dcterms:modified xsi:type="dcterms:W3CDTF">2022-02-02T09:34:08Z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0x0101000011245052EEC847B9BE00ED3580125A</vt:lpwstr>
  </property>
</Properties>
</file>