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310" r:id="rId6"/>
    <p:sldId id="300" r:id="rId7"/>
    <p:sldId id="311" r:id="rId8"/>
    <p:sldId id="312" r:id="rId9"/>
    <p:sldId id="313" r:id="rId10"/>
    <p:sldId id="314" r:id="rId11"/>
    <p:sldId id="315" r:id="rId12"/>
    <p:sldId id="316" r:id="rId13"/>
    <p:sldId id="317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6D6E"/>
    <a:srgbClr val="7FC554"/>
    <a:srgbClr val="56A3A6"/>
    <a:srgbClr val="FF220C"/>
    <a:srgbClr val="FFBD01"/>
    <a:srgbClr val="F46036"/>
    <a:srgbClr val="777777"/>
    <a:srgbClr val="D12929"/>
    <a:srgbClr val="F5A403"/>
    <a:srgbClr val="38A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Φωτεινό στυλ 1 - Έμφαση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Φωτεινό στυλ 2 - Έμφαση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Στυλ με θέμα 1 - Έμφαση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1" autoAdjust="0"/>
    <p:restoredTop sz="94660"/>
  </p:normalViewPr>
  <p:slideViewPr>
    <p:cSldViewPr snapToGrid="0">
      <p:cViewPr varScale="1">
        <p:scale>
          <a:sx n="80" d="100"/>
          <a:sy n="80" d="100"/>
        </p:scale>
        <p:origin x="163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B42A5901-2BB1-48EB-BE0C-695E1FD1D9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9105184-A1A9-48DF-840A-78CF540CC3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F0C03-911D-4A70-AEF0-F873F27EF8A7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E5B3C68-329E-411D-8A55-49D8E7D99F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F95957F-DD0D-44DA-B21A-9580510498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5967C-CDF8-43B9-92CF-5ECB59842881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504173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A30F6-E1D8-445F-BC17-4046A349687B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CDAA9-02AB-4741-946D-1BFAFF87F783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938953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CDAA9-02AB-4741-946D-1BFAFF87F783}" type="slidenum">
              <a:rPr lang="el-GR" smtClean="0"/>
              <a:t>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3898ACD-CBE5-48DC-BFAC-96817AAB711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979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11B7-510A-412F-885F-FA99E667F014}" type="datetime1">
              <a:rPr lang="el-GR" smtClean="0"/>
              <a:t>8/2/2022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822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5042-F696-44F2-A280-89B4931FD7DD}" type="datetime1">
              <a:rPr lang="el-GR" smtClean="0"/>
              <a:t>8/2/2022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834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F31D-00E5-4B81-B2FD-4AE25DC38A4A}" type="datetime1">
              <a:rPr lang="el-GR" smtClean="0"/>
              <a:t>8/2/2022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7097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DD48-0B05-4C64-97EE-4CE1D128C52F}" type="datetime1">
              <a:rPr lang="el-GR" smtClean="0"/>
              <a:t>8/2/2022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956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4417-AB51-43DE-BE4F-DDE1D1ED66C1}" type="datetime1">
              <a:rPr lang="el-GR" smtClean="0"/>
              <a:t>8/2/2022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772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71DB-43C5-4059-9538-D0B8D5F50E97}" type="datetime1">
              <a:rPr lang="el-GR" smtClean="0"/>
              <a:t>8/2/2022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597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7A30E-2C72-4D86-9E42-ACBBDA0238BB}" type="datetime1">
              <a:rPr lang="el-GR" smtClean="0"/>
              <a:t>8/2/2022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682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A384-FCC2-432F-B989-723FA448A9EA}" type="datetime1">
              <a:rPr lang="el-GR" smtClean="0"/>
              <a:t>8/2/2022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15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3130C-178E-4FF0-8B20-D3D98B52F763}" type="datetime1">
              <a:rPr lang="el-GR" smtClean="0"/>
              <a:t>8/2/2022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444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8DE9-EA6C-4A8F-8C13-3A49E89F182A}" type="datetime1">
              <a:rPr lang="el-GR" smtClean="0"/>
              <a:t>8/2/2022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2732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7EE2-6CDE-4376-BF8C-0FB747309D21}" type="datetime1">
              <a:rPr lang="el-GR" smtClean="0"/>
              <a:t>8/2/2022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96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2A3F-79DF-40F6-AD14-95D6FF95817B}" type="datetime1">
              <a:rPr lang="el-GR" smtClean="0"/>
              <a:t>8/2/2022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C2F71-1003-40E3-ABFD-52E9A3F12075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887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4.emf"/><Relationship Id="rId7" Type="http://schemas.openxmlformats.org/officeDocument/2006/relationships/hyperlink" Target="mailto:rpval@coopernico.org" TargetMode="External"/><Relationship Id="rId12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9.png"/><Relationship Id="rId5" Type="http://schemas.openxmlformats.org/officeDocument/2006/relationships/hyperlink" Target="mailto:ritamarouco@coopernico.org" TargetMode="External"/><Relationship Id="rId10" Type="http://schemas.openxmlformats.org/officeDocument/2006/relationships/hyperlink" Target="mailto:arantunes@coopernico.org" TargetMode="External"/><Relationship Id="rId4" Type="http://schemas.openxmlformats.org/officeDocument/2006/relationships/image" Target="../media/image5.emf"/><Relationship Id="rId9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4.emf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jlopes@coopernico.org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emf"/><Relationship Id="rId9" Type="http://schemas.openxmlformats.org/officeDocument/2006/relationships/hyperlink" Target="mailto:adluz@coopernico.or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1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1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2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EA86F292-4D89-4FD9-9F0A-8C5DA7912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326" y="0"/>
            <a:ext cx="9176326" cy="713301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AECAC3B-B986-43BD-B6CB-0C3820D6BB73}"/>
              </a:ext>
            </a:extLst>
          </p:cNvPr>
          <p:cNvSpPr/>
          <p:nvPr/>
        </p:nvSpPr>
        <p:spPr>
          <a:xfrm>
            <a:off x="32326" y="6364785"/>
            <a:ext cx="9144000" cy="476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 8"/>
          <p:cNvSpPr/>
          <p:nvPr/>
        </p:nvSpPr>
        <p:spPr>
          <a:xfrm>
            <a:off x="899592" y="6419609"/>
            <a:ext cx="47160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Segoe UI" pitchFamily="34" charset="0"/>
                <a:cs typeface="Segoe UI" pitchFamily="34" charset="0"/>
              </a:rPr>
              <a:t>This project has received funding from the European Union's HORIZON 2020 research and innovation programme under grant agreement No </a:t>
            </a:r>
            <a:r>
              <a:rPr lang="el-GR" sz="1000" dirty="0">
                <a:latin typeface="Segoe UI" pitchFamily="34" charset="0"/>
                <a:cs typeface="Segoe UI" pitchFamily="34" charset="0"/>
              </a:rPr>
              <a:t>890437</a:t>
            </a: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49" y="6448022"/>
            <a:ext cx="514927" cy="34328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7D662A1-4B98-46E2-ADCD-5B7CF088C72D}"/>
              </a:ext>
            </a:extLst>
          </p:cNvPr>
          <p:cNvSpPr txBox="1"/>
          <p:nvPr/>
        </p:nvSpPr>
        <p:spPr>
          <a:xfrm>
            <a:off x="1531501" y="4235968"/>
            <a:ext cx="6048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List of Certified Energy Supporters and Mentors</a:t>
            </a:r>
          </a:p>
          <a:p>
            <a:r>
              <a:rPr lang="en-US" sz="12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From Portugal</a:t>
            </a:r>
            <a:endParaRPr lang="el-GR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59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3">
            <a:extLst>
              <a:ext uri="{FF2B5EF4-FFF2-40B4-BE49-F238E27FC236}">
                <a16:creationId xmlns:a16="http://schemas.microsoft.com/office/drawing/2014/main" id="{34B4AF40-B666-433E-A046-193498272E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579" y="6280948"/>
            <a:ext cx="587515" cy="460420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97A7B9A5-010C-4CD9-9961-6DD6D675DFD2}"/>
              </a:ext>
            </a:extLst>
          </p:cNvPr>
          <p:cNvSpPr/>
          <p:nvPr/>
        </p:nvSpPr>
        <p:spPr>
          <a:xfrm>
            <a:off x="251519" y="6510536"/>
            <a:ext cx="8167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www.powerpoor.eu</a:t>
            </a:r>
            <a:endParaRPr lang="el-GR" sz="1100" b="1">
              <a:solidFill>
                <a:schemeClr val="bg1">
                  <a:lumMod val="6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l-GR" sz="900" b="1">
              <a:solidFill>
                <a:schemeClr val="bg1">
                  <a:lumMod val="65000"/>
                </a:schemeClr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B1CB884F-B766-436E-AF8B-F50A0699730C}"/>
              </a:ext>
            </a:extLst>
          </p:cNvPr>
          <p:cNvSpPr txBox="1"/>
          <p:nvPr/>
        </p:nvSpPr>
        <p:spPr>
          <a:xfrm>
            <a:off x="1310964" y="788323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16D6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Portugal</a:t>
            </a:r>
            <a:endParaRPr lang="en-US" sz="2000" b="1" dirty="0">
              <a:solidFill>
                <a:srgbClr val="716D6E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5" name="Εικόνα 6">
            <a:extLst>
              <a:ext uri="{FF2B5EF4-FFF2-40B4-BE49-F238E27FC236}">
                <a16:creationId xmlns:a16="http://schemas.microsoft.com/office/drawing/2014/main" id="{E8A5D17A-8694-4F6B-B4BE-91C93C302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1" y="198617"/>
            <a:ext cx="5839775" cy="429767"/>
          </a:xfrm>
          <a:prstGeom prst="rect">
            <a:avLst/>
          </a:prstGeom>
        </p:spPr>
      </p:pic>
      <p:pic>
        <p:nvPicPr>
          <p:cNvPr id="6" name="Εικόνα 8">
            <a:extLst>
              <a:ext uri="{FF2B5EF4-FFF2-40B4-BE49-F238E27FC236}">
                <a16:creationId xmlns:a16="http://schemas.microsoft.com/office/drawing/2014/main" id="{C6853104-4D29-41AC-880A-ED056ABF5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8617"/>
            <a:ext cx="5711952" cy="429768"/>
          </a:xfrm>
          <a:prstGeom prst="rect">
            <a:avLst/>
          </a:prstGeom>
        </p:spPr>
      </p:pic>
      <p:pic>
        <p:nvPicPr>
          <p:cNvPr id="7" name="Picture 2" descr="Flag of Portugal - Wikipedia">
            <a:extLst>
              <a:ext uri="{FF2B5EF4-FFF2-40B4-BE49-F238E27FC236}">
                <a16:creationId xmlns:a16="http://schemas.microsoft.com/office/drawing/2014/main" id="{4C9F92B0-09A4-412F-98C1-240BA76EF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6" y="762526"/>
            <a:ext cx="789486" cy="526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AA8D639F-AF53-481A-B872-F177FEA2F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517246"/>
              </p:ext>
            </p:extLst>
          </p:nvPr>
        </p:nvGraphicFramePr>
        <p:xfrm>
          <a:off x="657224" y="2331558"/>
          <a:ext cx="7854539" cy="31334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4418">
                  <a:extLst>
                    <a:ext uri="{9D8B030D-6E8A-4147-A177-3AD203B41FA5}">
                      <a16:colId xmlns:a16="http://schemas.microsoft.com/office/drawing/2014/main" val="2510059010"/>
                    </a:ext>
                  </a:extLst>
                </a:gridCol>
                <a:gridCol w="622133">
                  <a:extLst>
                    <a:ext uri="{9D8B030D-6E8A-4147-A177-3AD203B41FA5}">
                      <a16:colId xmlns:a16="http://schemas.microsoft.com/office/drawing/2014/main" val="2154294522"/>
                    </a:ext>
                  </a:extLst>
                </a:gridCol>
                <a:gridCol w="2371725">
                  <a:extLst>
                    <a:ext uri="{9D8B030D-6E8A-4147-A177-3AD203B41FA5}">
                      <a16:colId xmlns:a16="http://schemas.microsoft.com/office/drawing/2014/main" val="286162204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1412342866"/>
                    </a:ext>
                  </a:extLst>
                </a:gridCol>
                <a:gridCol w="2082388">
                  <a:extLst>
                    <a:ext uri="{9D8B030D-6E8A-4147-A177-3AD203B41FA5}">
                      <a16:colId xmlns:a16="http://schemas.microsoft.com/office/drawing/2014/main" val="266260292"/>
                    </a:ext>
                  </a:extLst>
                </a:gridCol>
              </a:tblGrid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199949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002461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Jorge Pulido Valente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768244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Mértola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252120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jpulidovalente@gmail.com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34786"/>
                  </a:ext>
                </a:extLst>
              </a:tr>
            </a:tbl>
          </a:graphicData>
        </a:graphic>
      </p:graphicFrame>
      <p:pic>
        <p:nvPicPr>
          <p:cNvPr id="10" name="Imagem 9">
            <a:extLst>
              <a:ext uri="{FF2B5EF4-FFF2-40B4-BE49-F238E27FC236}">
                <a16:creationId xmlns:a16="http://schemas.microsoft.com/office/drawing/2014/main" id="{FBCB44FA-4794-4649-B6AC-AFEEE560C90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58" y="2129460"/>
            <a:ext cx="1022327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41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3">
            <a:extLst>
              <a:ext uri="{FF2B5EF4-FFF2-40B4-BE49-F238E27FC236}">
                <a16:creationId xmlns:a16="http://schemas.microsoft.com/office/drawing/2014/main" id="{4C132D09-93A0-421E-8912-C25B78CAF1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579" y="6280948"/>
            <a:ext cx="587515" cy="460420"/>
          </a:xfrm>
          <a:prstGeom prst="rect">
            <a:avLst/>
          </a:prstGeom>
        </p:spPr>
      </p:pic>
      <p:sp>
        <p:nvSpPr>
          <p:cNvPr id="8" name="Ορθογώνιο 10">
            <a:extLst>
              <a:ext uri="{FF2B5EF4-FFF2-40B4-BE49-F238E27FC236}">
                <a16:creationId xmlns:a16="http://schemas.microsoft.com/office/drawing/2014/main" id="{F356B41D-CDBA-4D54-B239-A4940255EF44}"/>
              </a:ext>
            </a:extLst>
          </p:cNvPr>
          <p:cNvSpPr/>
          <p:nvPr/>
        </p:nvSpPr>
        <p:spPr>
          <a:xfrm>
            <a:off x="251519" y="6510536"/>
            <a:ext cx="8167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www.powerpoor.eu</a:t>
            </a:r>
            <a:endParaRPr lang="el-GR" sz="1100" b="1">
              <a:solidFill>
                <a:schemeClr val="bg1">
                  <a:lumMod val="6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l-GR" sz="900" b="1">
              <a:solidFill>
                <a:schemeClr val="bg1">
                  <a:lumMod val="65000"/>
                </a:schemeClr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8BDF30-9C03-45F2-AABD-3016D5CAD888}"/>
              </a:ext>
            </a:extLst>
          </p:cNvPr>
          <p:cNvSpPr txBox="1"/>
          <p:nvPr/>
        </p:nvSpPr>
        <p:spPr>
          <a:xfrm>
            <a:off x="1310964" y="788323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16D6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Portugal</a:t>
            </a:r>
            <a:endParaRPr lang="en-US" sz="2000" b="1" dirty="0">
              <a:solidFill>
                <a:srgbClr val="716D6E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9AC98967-3304-4120-9C6D-FC7FCFDAB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1" y="198617"/>
            <a:ext cx="5839775" cy="429767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A3FE3DEF-8D95-4C04-86BD-93335F355C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8617"/>
            <a:ext cx="5711952" cy="42976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85FF1A4-AD90-4596-92CD-D9AFAE0C09CE}"/>
              </a:ext>
            </a:extLst>
          </p:cNvPr>
          <p:cNvSpPr txBox="1"/>
          <p:nvPr/>
        </p:nvSpPr>
        <p:spPr>
          <a:xfrm>
            <a:off x="57188" y="4006199"/>
            <a:ext cx="2507552" cy="519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Marouço Rita, Coopérnico</a:t>
            </a:r>
          </a:p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5"/>
              </a:rPr>
              <a:t>ritamarouco@coopernico.org</a:t>
            </a: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</a:p>
        </p:txBody>
      </p:sp>
      <p:pic>
        <p:nvPicPr>
          <p:cNvPr id="7170" name="Picture 2" descr="Flag of Portugal - Wikipedia">
            <a:extLst>
              <a:ext uri="{FF2B5EF4-FFF2-40B4-BE49-F238E27FC236}">
                <a16:creationId xmlns:a16="http://schemas.microsoft.com/office/drawing/2014/main" id="{2C0BEB68-C677-45FF-AAB8-7B507CD66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6" y="762526"/>
            <a:ext cx="789486" cy="526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DCAC78E-6FBA-4179-92DD-DF58C9D26DBC}"/>
              </a:ext>
            </a:extLst>
          </p:cNvPr>
          <p:cNvSpPr txBox="1"/>
          <p:nvPr/>
        </p:nvSpPr>
        <p:spPr>
          <a:xfrm>
            <a:off x="3037623" y="4904090"/>
            <a:ext cx="2594850" cy="519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Rui Pulido Valente, Coopérnico</a:t>
            </a:r>
          </a:p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7"/>
              </a:rPr>
              <a:t>rpval@coopernico.org</a:t>
            </a: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</a:p>
        </p:txBody>
      </p:sp>
      <p:pic>
        <p:nvPicPr>
          <p:cNvPr id="3" name="Picture 2" descr="A picture containing wall, person, indoor, smiling&#10;&#10;Description automatically generated">
            <a:extLst>
              <a:ext uri="{FF2B5EF4-FFF2-40B4-BE49-F238E27FC236}">
                <a16:creationId xmlns:a16="http://schemas.microsoft.com/office/drawing/2014/main" id="{40BFECA6-3233-47C1-969B-EC9CFC144A9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98" b="11494"/>
          <a:stretch/>
        </p:blipFill>
        <p:spPr>
          <a:xfrm>
            <a:off x="495723" y="2138857"/>
            <a:ext cx="1424797" cy="1530702"/>
          </a:xfrm>
          <a:prstGeom prst="rect">
            <a:avLst/>
          </a:prstGeom>
        </p:spPr>
      </p:pic>
      <p:pic>
        <p:nvPicPr>
          <p:cNvPr id="5" name="Picture 4" descr="A person wearing glasses&#10;&#10;Description automatically generated with low confidence">
            <a:extLst>
              <a:ext uri="{FF2B5EF4-FFF2-40B4-BE49-F238E27FC236}">
                <a16:creationId xmlns:a16="http://schemas.microsoft.com/office/drawing/2014/main" id="{2E09AD5D-5777-43A7-9A82-412D8C2D6CC4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27"/>
          <a:stretch/>
        </p:blipFill>
        <p:spPr>
          <a:xfrm>
            <a:off x="3600610" y="3026925"/>
            <a:ext cx="1320686" cy="147708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EF0BD8F-D05B-452E-AFDE-39D4F7AB8581}"/>
              </a:ext>
            </a:extLst>
          </p:cNvPr>
          <p:cNvSpPr txBox="1"/>
          <p:nvPr/>
        </p:nvSpPr>
        <p:spPr>
          <a:xfrm>
            <a:off x="5833910" y="5278827"/>
            <a:ext cx="2507552" cy="519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Ana Rita Artunes, Coopérnico</a:t>
            </a:r>
          </a:p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10"/>
              </a:rPr>
              <a:t>arantunes@coopernico.org</a:t>
            </a:r>
            <a:r>
              <a:rPr lang="ca-ES" sz="1200" dirty="0">
                <a:solidFill>
                  <a:srgbClr val="53515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endParaRPr lang="ca-ES" sz="1200" b="0" i="0" dirty="0">
              <a:solidFill>
                <a:srgbClr val="535151"/>
              </a:solidFill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15" name="Graphic 14" descr="User outline">
            <a:extLst>
              <a:ext uri="{FF2B5EF4-FFF2-40B4-BE49-F238E27FC236}">
                <a16:creationId xmlns:a16="http://schemas.microsoft.com/office/drawing/2014/main" id="{1DBC36B9-7335-4222-90DC-446B0F8A7A4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348784" y="3880957"/>
            <a:ext cx="1290255" cy="1290255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4A49D89E-030F-4E34-814D-C353B164CD41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184" y="3566602"/>
            <a:ext cx="1517453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76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3">
            <a:extLst>
              <a:ext uri="{FF2B5EF4-FFF2-40B4-BE49-F238E27FC236}">
                <a16:creationId xmlns:a16="http://schemas.microsoft.com/office/drawing/2014/main" id="{4C132D09-93A0-421E-8912-C25B78CAF1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579" y="6280948"/>
            <a:ext cx="587515" cy="460420"/>
          </a:xfrm>
          <a:prstGeom prst="rect">
            <a:avLst/>
          </a:prstGeom>
        </p:spPr>
      </p:pic>
      <p:sp>
        <p:nvSpPr>
          <p:cNvPr id="8" name="Ορθογώνιο 10">
            <a:extLst>
              <a:ext uri="{FF2B5EF4-FFF2-40B4-BE49-F238E27FC236}">
                <a16:creationId xmlns:a16="http://schemas.microsoft.com/office/drawing/2014/main" id="{F356B41D-CDBA-4D54-B239-A4940255EF44}"/>
              </a:ext>
            </a:extLst>
          </p:cNvPr>
          <p:cNvSpPr/>
          <p:nvPr/>
        </p:nvSpPr>
        <p:spPr>
          <a:xfrm>
            <a:off x="251519" y="6510536"/>
            <a:ext cx="8167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www.powerpoor.eu</a:t>
            </a:r>
            <a:endParaRPr lang="el-GR" sz="1100" b="1">
              <a:solidFill>
                <a:schemeClr val="bg1">
                  <a:lumMod val="6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l-GR" sz="900" b="1">
              <a:solidFill>
                <a:schemeClr val="bg1">
                  <a:lumMod val="65000"/>
                </a:schemeClr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8BDF30-9C03-45F2-AABD-3016D5CAD888}"/>
              </a:ext>
            </a:extLst>
          </p:cNvPr>
          <p:cNvSpPr txBox="1"/>
          <p:nvPr/>
        </p:nvSpPr>
        <p:spPr>
          <a:xfrm>
            <a:off x="1310964" y="788323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16D6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Portugal</a:t>
            </a:r>
            <a:endParaRPr lang="en-US" sz="2000" b="1" dirty="0">
              <a:solidFill>
                <a:srgbClr val="716D6E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9AC98967-3304-4120-9C6D-FC7FCFDAB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1" y="198617"/>
            <a:ext cx="5839775" cy="429767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A3FE3DEF-8D95-4C04-86BD-93335F355C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8617"/>
            <a:ext cx="5711952" cy="429768"/>
          </a:xfrm>
          <a:prstGeom prst="rect">
            <a:avLst/>
          </a:prstGeom>
        </p:spPr>
      </p:pic>
      <p:pic>
        <p:nvPicPr>
          <p:cNvPr id="7170" name="Picture 2" descr="Flag of Portugal - Wikipedia">
            <a:extLst>
              <a:ext uri="{FF2B5EF4-FFF2-40B4-BE49-F238E27FC236}">
                <a16:creationId xmlns:a16="http://schemas.microsoft.com/office/drawing/2014/main" id="{2C0BEB68-C677-45FF-AAB8-7B507CD66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6" y="762526"/>
            <a:ext cx="789486" cy="526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DF409ED-06BD-4B1F-A25F-2BACF62BC406}"/>
              </a:ext>
            </a:extLst>
          </p:cNvPr>
          <p:cNvSpPr txBox="1"/>
          <p:nvPr/>
        </p:nvSpPr>
        <p:spPr>
          <a:xfrm>
            <a:off x="5711952" y="4593181"/>
            <a:ext cx="2507552" cy="519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João Lopes, Coopérnico</a:t>
            </a:r>
          </a:p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6"/>
              </a:rPr>
              <a:t>jlopes@coopernico.org</a:t>
            </a: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</a:p>
        </p:txBody>
      </p:sp>
      <p:pic>
        <p:nvPicPr>
          <p:cNvPr id="4" name="Picture 3" descr="A person wearing glasses&#10;&#10;Description automatically generated with medium confidence">
            <a:extLst>
              <a:ext uri="{FF2B5EF4-FFF2-40B4-BE49-F238E27FC236}">
                <a16:creationId xmlns:a16="http://schemas.microsoft.com/office/drawing/2014/main" id="{86925FDC-88C7-4735-9835-C323E1D3BFEF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57" t="25409" r="4300"/>
          <a:stretch/>
        </p:blipFill>
        <p:spPr>
          <a:xfrm>
            <a:off x="5878599" y="2611907"/>
            <a:ext cx="1563264" cy="1623578"/>
          </a:xfrm>
          <a:prstGeom prst="rect">
            <a:avLst/>
          </a:prstGeom>
        </p:spPr>
      </p:pic>
      <p:pic>
        <p:nvPicPr>
          <p:cNvPr id="10" name="Picture 9" descr="A person wearing glasses&#10;&#10;Description automatically generated with medium confidence">
            <a:extLst>
              <a:ext uri="{FF2B5EF4-FFF2-40B4-BE49-F238E27FC236}">
                <a16:creationId xmlns:a16="http://schemas.microsoft.com/office/drawing/2014/main" id="{E543ABF0-A37F-48F7-9816-B3733477411F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05" r="9081"/>
          <a:stretch/>
        </p:blipFill>
        <p:spPr>
          <a:xfrm>
            <a:off x="1555421" y="2521171"/>
            <a:ext cx="1480009" cy="181565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3663410-BD05-4CE6-9B50-8B5E3A803DA5}"/>
              </a:ext>
            </a:extLst>
          </p:cNvPr>
          <p:cNvSpPr txBox="1"/>
          <p:nvPr/>
        </p:nvSpPr>
        <p:spPr>
          <a:xfrm>
            <a:off x="1018095" y="4593181"/>
            <a:ext cx="2960918" cy="519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Alekson Dias da Luz, Coopérnico</a:t>
            </a:r>
          </a:p>
          <a:p>
            <a:pPr marL="0" marR="45720" lvl="1" algn="just">
              <a:lnSpc>
                <a:spcPct val="120000"/>
              </a:lnSpc>
              <a:buClr>
                <a:srgbClr val="7FC554"/>
              </a:buClr>
              <a:buSzPct val="200000"/>
            </a:pP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9"/>
              </a:rPr>
              <a:t>adluz@coopernico.org</a:t>
            </a:r>
            <a:r>
              <a:rPr lang="ca-ES" sz="1200" b="0" i="0" dirty="0">
                <a:solidFill>
                  <a:srgbClr val="53515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405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3">
            <a:extLst>
              <a:ext uri="{FF2B5EF4-FFF2-40B4-BE49-F238E27FC236}">
                <a16:creationId xmlns:a16="http://schemas.microsoft.com/office/drawing/2014/main" id="{34B4AF40-B666-433E-A046-193498272E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579" y="6280948"/>
            <a:ext cx="587515" cy="460420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97A7B9A5-010C-4CD9-9961-6DD6D675DFD2}"/>
              </a:ext>
            </a:extLst>
          </p:cNvPr>
          <p:cNvSpPr/>
          <p:nvPr/>
        </p:nvSpPr>
        <p:spPr>
          <a:xfrm>
            <a:off x="251519" y="6510536"/>
            <a:ext cx="8167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www.powerpoor.eu</a:t>
            </a:r>
            <a:endParaRPr lang="el-GR" sz="1100" b="1">
              <a:solidFill>
                <a:schemeClr val="bg1">
                  <a:lumMod val="6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l-GR" sz="900" b="1">
              <a:solidFill>
                <a:schemeClr val="bg1">
                  <a:lumMod val="65000"/>
                </a:schemeClr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B1CB884F-B766-436E-AF8B-F50A0699730C}"/>
              </a:ext>
            </a:extLst>
          </p:cNvPr>
          <p:cNvSpPr txBox="1"/>
          <p:nvPr/>
        </p:nvSpPr>
        <p:spPr>
          <a:xfrm>
            <a:off x="1310964" y="788323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16D6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Portugal</a:t>
            </a:r>
            <a:endParaRPr lang="en-US" sz="2000" b="1" dirty="0">
              <a:solidFill>
                <a:srgbClr val="716D6E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5" name="Εικόνα 6">
            <a:extLst>
              <a:ext uri="{FF2B5EF4-FFF2-40B4-BE49-F238E27FC236}">
                <a16:creationId xmlns:a16="http://schemas.microsoft.com/office/drawing/2014/main" id="{E8A5D17A-8694-4F6B-B4BE-91C93C302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1" y="198617"/>
            <a:ext cx="5839775" cy="429767"/>
          </a:xfrm>
          <a:prstGeom prst="rect">
            <a:avLst/>
          </a:prstGeom>
        </p:spPr>
      </p:pic>
      <p:pic>
        <p:nvPicPr>
          <p:cNvPr id="6" name="Εικόνα 8">
            <a:extLst>
              <a:ext uri="{FF2B5EF4-FFF2-40B4-BE49-F238E27FC236}">
                <a16:creationId xmlns:a16="http://schemas.microsoft.com/office/drawing/2014/main" id="{C6853104-4D29-41AC-880A-ED056ABF5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8617"/>
            <a:ext cx="5711952" cy="429768"/>
          </a:xfrm>
          <a:prstGeom prst="rect">
            <a:avLst/>
          </a:prstGeom>
        </p:spPr>
      </p:pic>
      <p:pic>
        <p:nvPicPr>
          <p:cNvPr id="7" name="Picture 2" descr="Flag of Portugal - Wikipedia">
            <a:extLst>
              <a:ext uri="{FF2B5EF4-FFF2-40B4-BE49-F238E27FC236}">
                <a16:creationId xmlns:a16="http://schemas.microsoft.com/office/drawing/2014/main" id="{4C9F92B0-09A4-412F-98C1-240BA76EF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6" y="762526"/>
            <a:ext cx="789486" cy="526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AA8D639F-AF53-481A-B872-F177FEA2F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993886"/>
              </p:ext>
            </p:extLst>
          </p:nvPr>
        </p:nvGraphicFramePr>
        <p:xfrm>
          <a:off x="657224" y="2331558"/>
          <a:ext cx="7854539" cy="3116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1">
                  <a:extLst>
                    <a:ext uri="{9D8B030D-6E8A-4147-A177-3AD203B41FA5}">
                      <a16:colId xmlns:a16="http://schemas.microsoft.com/office/drawing/2014/main" val="251005901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154294522"/>
                    </a:ext>
                  </a:extLst>
                </a:gridCol>
                <a:gridCol w="2371725">
                  <a:extLst>
                    <a:ext uri="{9D8B030D-6E8A-4147-A177-3AD203B41FA5}">
                      <a16:colId xmlns:a16="http://schemas.microsoft.com/office/drawing/2014/main" val="286162204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1412342866"/>
                    </a:ext>
                  </a:extLst>
                </a:gridCol>
                <a:gridCol w="2082388">
                  <a:extLst>
                    <a:ext uri="{9D8B030D-6E8A-4147-A177-3AD203B41FA5}">
                      <a16:colId xmlns:a16="http://schemas.microsoft.com/office/drawing/2014/main" val="266260292"/>
                    </a:ext>
                  </a:extLst>
                </a:gridCol>
              </a:tblGrid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199949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dirty="0"/>
                        <a:t>FOTO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FOTO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FOTO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002461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Catarina Costa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Philippe </a:t>
                      </a:r>
                      <a:r>
                        <a:rPr lang="pt-PT" sz="1100" dirty="0" err="1"/>
                        <a:t>Bollinger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Andreia Montenegro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768244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Abrantes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Seixal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São Martinho do Porto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252120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catarina.costa@mediotejo21.net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philippe.bollinger@cm-seixal.pt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montenegro.andreia@gmail.com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34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860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3">
            <a:extLst>
              <a:ext uri="{FF2B5EF4-FFF2-40B4-BE49-F238E27FC236}">
                <a16:creationId xmlns:a16="http://schemas.microsoft.com/office/drawing/2014/main" id="{34B4AF40-B666-433E-A046-193498272E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579" y="6280948"/>
            <a:ext cx="587515" cy="460420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97A7B9A5-010C-4CD9-9961-6DD6D675DFD2}"/>
              </a:ext>
            </a:extLst>
          </p:cNvPr>
          <p:cNvSpPr/>
          <p:nvPr/>
        </p:nvSpPr>
        <p:spPr>
          <a:xfrm>
            <a:off x="251519" y="6510536"/>
            <a:ext cx="8167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www.powerpoor.eu</a:t>
            </a:r>
            <a:endParaRPr lang="el-GR" sz="1100" b="1">
              <a:solidFill>
                <a:schemeClr val="bg1">
                  <a:lumMod val="6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l-GR" sz="900" b="1">
              <a:solidFill>
                <a:schemeClr val="bg1">
                  <a:lumMod val="65000"/>
                </a:schemeClr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B1CB884F-B766-436E-AF8B-F50A0699730C}"/>
              </a:ext>
            </a:extLst>
          </p:cNvPr>
          <p:cNvSpPr txBox="1"/>
          <p:nvPr/>
        </p:nvSpPr>
        <p:spPr>
          <a:xfrm>
            <a:off x="1310964" y="788323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16D6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Portugal</a:t>
            </a:r>
            <a:endParaRPr lang="en-US" sz="2000" b="1" dirty="0">
              <a:solidFill>
                <a:srgbClr val="716D6E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5" name="Εικόνα 6">
            <a:extLst>
              <a:ext uri="{FF2B5EF4-FFF2-40B4-BE49-F238E27FC236}">
                <a16:creationId xmlns:a16="http://schemas.microsoft.com/office/drawing/2014/main" id="{E8A5D17A-8694-4F6B-B4BE-91C93C302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1" y="198617"/>
            <a:ext cx="5839775" cy="429767"/>
          </a:xfrm>
          <a:prstGeom prst="rect">
            <a:avLst/>
          </a:prstGeom>
        </p:spPr>
      </p:pic>
      <p:pic>
        <p:nvPicPr>
          <p:cNvPr id="6" name="Εικόνα 8">
            <a:extLst>
              <a:ext uri="{FF2B5EF4-FFF2-40B4-BE49-F238E27FC236}">
                <a16:creationId xmlns:a16="http://schemas.microsoft.com/office/drawing/2014/main" id="{C6853104-4D29-41AC-880A-ED056ABF5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8617"/>
            <a:ext cx="5711952" cy="429768"/>
          </a:xfrm>
          <a:prstGeom prst="rect">
            <a:avLst/>
          </a:prstGeom>
        </p:spPr>
      </p:pic>
      <p:pic>
        <p:nvPicPr>
          <p:cNvPr id="7" name="Picture 2" descr="Flag of Portugal - Wikipedia">
            <a:extLst>
              <a:ext uri="{FF2B5EF4-FFF2-40B4-BE49-F238E27FC236}">
                <a16:creationId xmlns:a16="http://schemas.microsoft.com/office/drawing/2014/main" id="{4C9F92B0-09A4-412F-98C1-240BA76EF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6" y="762526"/>
            <a:ext cx="789486" cy="526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AA8D639F-AF53-481A-B872-F177FEA2F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81882"/>
              </p:ext>
            </p:extLst>
          </p:nvPr>
        </p:nvGraphicFramePr>
        <p:xfrm>
          <a:off x="657224" y="2331558"/>
          <a:ext cx="7854539" cy="3116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1">
                  <a:extLst>
                    <a:ext uri="{9D8B030D-6E8A-4147-A177-3AD203B41FA5}">
                      <a16:colId xmlns:a16="http://schemas.microsoft.com/office/drawing/2014/main" val="251005901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154294522"/>
                    </a:ext>
                  </a:extLst>
                </a:gridCol>
                <a:gridCol w="2371725">
                  <a:extLst>
                    <a:ext uri="{9D8B030D-6E8A-4147-A177-3AD203B41FA5}">
                      <a16:colId xmlns:a16="http://schemas.microsoft.com/office/drawing/2014/main" val="286162204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1412342866"/>
                    </a:ext>
                  </a:extLst>
                </a:gridCol>
                <a:gridCol w="2082388">
                  <a:extLst>
                    <a:ext uri="{9D8B030D-6E8A-4147-A177-3AD203B41FA5}">
                      <a16:colId xmlns:a16="http://schemas.microsoft.com/office/drawing/2014/main" val="266260292"/>
                    </a:ext>
                  </a:extLst>
                </a:gridCol>
              </a:tblGrid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199949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FOTO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002461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Avelino Sousa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Carla Sofia do Carmo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Carlos Ascensão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768244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Póvoa do Varzim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Tavira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Charneca de Caparica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252120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mentecologica@hotmail.com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ambicarmo@gmail.com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pintoascensao@gmail.com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34786"/>
                  </a:ext>
                </a:extLst>
              </a:tr>
            </a:tbl>
          </a:graphicData>
        </a:graphic>
      </p:graphicFrame>
      <p:pic>
        <p:nvPicPr>
          <p:cNvPr id="10" name="Imagem 9">
            <a:extLst>
              <a:ext uri="{FF2B5EF4-FFF2-40B4-BE49-F238E27FC236}">
                <a16:creationId xmlns:a16="http://schemas.microsoft.com/office/drawing/2014/main" id="{D3FF816F-AE81-414E-9398-B92929A3A4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292" y="2129461"/>
            <a:ext cx="1440000" cy="1440000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7A15B0CC-2F1D-4B9D-AE53-5B20D5F9D08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320" y="1928112"/>
            <a:ext cx="1161288" cy="164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20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3">
            <a:extLst>
              <a:ext uri="{FF2B5EF4-FFF2-40B4-BE49-F238E27FC236}">
                <a16:creationId xmlns:a16="http://schemas.microsoft.com/office/drawing/2014/main" id="{34B4AF40-B666-433E-A046-193498272E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579" y="6280948"/>
            <a:ext cx="587515" cy="460420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97A7B9A5-010C-4CD9-9961-6DD6D675DFD2}"/>
              </a:ext>
            </a:extLst>
          </p:cNvPr>
          <p:cNvSpPr/>
          <p:nvPr/>
        </p:nvSpPr>
        <p:spPr>
          <a:xfrm>
            <a:off x="251519" y="6510536"/>
            <a:ext cx="8167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www.powerpoor.eu</a:t>
            </a:r>
            <a:endParaRPr lang="el-GR" sz="1100" b="1">
              <a:solidFill>
                <a:schemeClr val="bg1">
                  <a:lumMod val="6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l-GR" sz="900" b="1">
              <a:solidFill>
                <a:schemeClr val="bg1">
                  <a:lumMod val="65000"/>
                </a:schemeClr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B1CB884F-B766-436E-AF8B-F50A0699730C}"/>
              </a:ext>
            </a:extLst>
          </p:cNvPr>
          <p:cNvSpPr txBox="1"/>
          <p:nvPr/>
        </p:nvSpPr>
        <p:spPr>
          <a:xfrm>
            <a:off x="1310964" y="788323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16D6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Portugal</a:t>
            </a:r>
            <a:endParaRPr lang="en-US" sz="2000" b="1" dirty="0">
              <a:solidFill>
                <a:srgbClr val="716D6E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5" name="Εικόνα 6">
            <a:extLst>
              <a:ext uri="{FF2B5EF4-FFF2-40B4-BE49-F238E27FC236}">
                <a16:creationId xmlns:a16="http://schemas.microsoft.com/office/drawing/2014/main" id="{E8A5D17A-8694-4F6B-B4BE-91C93C302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1" y="198617"/>
            <a:ext cx="5839775" cy="429767"/>
          </a:xfrm>
          <a:prstGeom prst="rect">
            <a:avLst/>
          </a:prstGeom>
        </p:spPr>
      </p:pic>
      <p:pic>
        <p:nvPicPr>
          <p:cNvPr id="6" name="Εικόνα 8">
            <a:extLst>
              <a:ext uri="{FF2B5EF4-FFF2-40B4-BE49-F238E27FC236}">
                <a16:creationId xmlns:a16="http://schemas.microsoft.com/office/drawing/2014/main" id="{C6853104-4D29-41AC-880A-ED056ABF5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8617"/>
            <a:ext cx="5711952" cy="429768"/>
          </a:xfrm>
          <a:prstGeom prst="rect">
            <a:avLst/>
          </a:prstGeom>
        </p:spPr>
      </p:pic>
      <p:pic>
        <p:nvPicPr>
          <p:cNvPr id="7" name="Picture 2" descr="Flag of Portugal - Wikipedia">
            <a:extLst>
              <a:ext uri="{FF2B5EF4-FFF2-40B4-BE49-F238E27FC236}">
                <a16:creationId xmlns:a16="http://schemas.microsoft.com/office/drawing/2014/main" id="{4C9F92B0-09A4-412F-98C1-240BA76EF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6" y="762526"/>
            <a:ext cx="789486" cy="526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AA8D639F-AF53-481A-B872-F177FEA2F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861219"/>
              </p:ext>
            </p:extLst>
          </p:nvPr>
        </p:nvGraphicFramePr>
        <p:xfrm>
          <a:off x="657224" y="2331558"/>
          <a:ext cx="7854539" cy="3116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4418">
                  <a:extLst>
                    <a:ext uri="{9D8B030D-6E8A-4147-A177-3AD203B41FA5}">
                      <a16:colId xmlns:a16="http://schemas.microsoft.com/office/drawing/2014/main" val="2510059010"/>
                    </a:ext>
                  </a:extLst>
                </a:gridCol>
                <a:gridCol w="622133">
                  <a:extLst>
                    <a:ext uri="{9D8B030D-6E8A-4147-A177-3AD203B41FA5}">
                      <a16:colId xmlns:a16="http://schemas.microsoft.com/office/drawing/2014/main" val="2154294522"/>
                    </a:ext>
                  </a:extLst>
                </a:gridCol>
                <a:gridCol w="2371725">
                  <a:extLst>
                    <a:ext uri="{9D8B030D-6E8A-4147-A177-3AD203B41FA5}">
                      <a16:colId xmlns:a16="http://schemas.microsoft.com/office/drawing/2014/main" val="286162204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1412342866"/>
                    </a:ext>
                  </a:extLst>
                </a:gridCol>
                <a:gridCol w="2082388">
                  <a:extLst>
                    <a:ext uri="{9D8B030D-6E8A-4147-A177-3AD203B41FA5}">
                      <a16:colId xmlns:a16="http://schemas.microsoft.com/office/drawing/2014/main" val="266260292"/>
                    </a:ext>
                  </a:extLst>
                </a:gridCol>
              </a:tblGrid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199949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FOTO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002461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Miguel Domingues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Cátia da 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António Ferreira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768244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Vila Nova de Gaia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Porto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Vila real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252120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miguelnunodomingues@gmail.com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catiadacosta@adeporto.eu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ajferreira@utad.pt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34786"/>
                  </a:ext>
                </a:extLst>
              </a:tr>
            </a:tbl>
          </a:graphicData>
        </a:graphic>
      </p:graphicFrame>
      <p:pic>
        <p:nvPicPr>
          <p:cNvPr id="14" name="Imagem 13">
            <a:extLst>
              <a:ext uri="{FF2B5EF4-FFF2-40B4-BE49-F238E27FC236}">
                <a16:creationId xmlns:a16="http://schemas.microsoft.com/office/drawing/2014/main" id="{F65928F3-9A8B-40EB-B1CC-D8C5D2DA94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322" y="2129461"/>
            <a:ext cx="1049143" cy="1440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B356FA53-9848-4263-90F3-98731657406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833" y="2129461"/>
            <a:ext cx="115826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64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3">
            <a:extLst>
              <a:ext uri="{FF2B5EF4-FFF2-40B4-BE49-F238E27FC236}">
                <a16:creationId xmlns:a16="http://schemas.microsoft.com/office/drawing/2014/main" id="{34B4AF40-B666-433E-A046-193498272E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579" y="6280948"/>
            <a:ext cx="587515" cy="460420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97A7B9A5-010C-4CD9-9961-6DD6D675DFD2}"/>
              </a:ext>
            </a:extLst>
          </p:cNvPr>
          <p:cNvSpPr/>
          <p:nvPr/>
        </p:nvSpPr>
        <p:spPr>
          <a:xfrm>
            <a:off x="251519" y="6510536"/>
            <a:ext cx="8167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www.powerpoor.eu</a:t>
            </a:r>
            <a:endParaRPr lang="el-GR" sz="1100" b="1">
              <a:solidFill>
                <a:schemeClr val="bg1">
                  <a:lumMod val="6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l-GR" sz="900" b="1">
              <a:solidFill>
                <a:schemeClr val="bg1">
                  <a:lumMod val="65000"/>
                </a:schemeClr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B1CB884F-B766-436E-AF8B-F50A0699730C}"/>
              </a:ext>
            </a:extLst>
          </p:cNvPr>
          <p:cNvSpPr txBox="1"/>
          <p:nvPr/>
        </p:nvSpPr>
        <p:spPr>
          <a:xfrm>
            <a:off x="1310964" y="788323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16D6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Portugal</a:t>
            </a:r>
            <a:endParaRPr lang="en-US" sz="2000" b="1" dirty="0">
              <a:solidFill>
                <a:srgbClr val="716D6E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5" name="Εικόνα 6">
            <a:extLst>
              <a:ext uri="{FF2B5EF4-FFF2-40B4-BE49-F238E27FC236}">
                <a16:creationId xmlns:a16="http://schemas.microsoft.com/office/drawing/2014/main" id="{E8A5D17A-8694-4F6B-B4BE-91C93C302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1" y="198617"/>
            <a:ext cx="5839775" cy="429767"/>
          </a:xfrm>
          <a:prstGeom prst="rect">
            <a:avLst/>
          </a:prstGeom>
        </p:spPr>
      </p:pic>
      <p:pic>
        <p:nvPicPr>
          <p:cNvPr id="6" name="Εικόνα 8">
            <a:extLst>
              <a:ext uri="{FF2B5EF4-FFF2-40B4-BE49-F238E27FC236}">
                <a16:creationId xmlns:a16="http://schemas.microsoft.com/office/drawing/2014/main" id="{C6853104-4D29-41AC-880A-ED056ABF5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8617"/>
            <a:ext cx="5711952" cy="429768"/>
          </a:xfrm>
          <a:prstGeom prst="rect">
            <a:avLst/>
          </a:prstGeom>
        </p:spPr>
      </p:pic>
      <p:pic>
        <p:nvPicPr>
          <p:cNvPr id="7" name="Picture 2" descr="Flag of Portugal - Wikipedia">
            <a:extLst>
              <a:ext uri="{FF2B5EF4-FFF2-40B4-BE49-F238E27FC236}">
                <a16:creationId xmlns:a16="http://schemas.microsoft.com/office/drawing/2014/main" id="{4C9F92B0-09A4-412F-98C1-240BA76EF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6" y="762526"/>
            <a:ext cx="789486" cy="526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AA8D639F-AF53-481A-B872-F177FEA2F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845113"/>
              </p:ext>
            </p:extLst>
          </p:nvPr>
        </p:nvGraphicFramePr>
        <p:xfrm>
          <a:off x="657224" y="2331558"/>
          <a:ext cx="7854539" cy="3116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4418">
                  <a:extLst>
                    <a:ext uri="{9D8B030D-6E8A-4147-A177-3AD203B41FA5}">
                      <a16:colId xmlns:a16="http://schemas.microsoft.com/office/drawing/2014/main" val="2510059010"/>
                    </a:ext>
                  </a:extLst>
                </a:gridCol>
                <a:gridCol w="622133">
                  <a:extLst>
                    <a:ext uri="{9D8B030D-6E8A-4147-A177-3AD203B41FA5}">
                      <a16:colId xmlns:a16="http://schemas.microsoft.com/office/drawing/2014/main" val="2154294522"/>
                    </a:ext>
                  </a:extLst>
                </a:gridCol>
                <a:gridCol w="2371725">
                  <a:extLst>
                    <a:ext uri="{9D8B030D-6E8A-4147-A177-3AD203B41FA5}">
                      <a16:colId xmlns:a16="http://schemas.microsoft.com/office/drawing/2014/main" val="286162204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1412342866"/>
                    </a:ext>
                  </a:extLst>
                </a:gridCol>
                <a:gridCol w="2082388">
                  <a:extLst>
                    <a:ext uri="{9D8B030D-6E8A-4147-A177-3AD203B41FA5}">
                      <a16:colId xmlns:a16="http://schemas.microsoft.com/office/drawing/2014/main" val="266260292"/>
                    </a:ext>
                  </a:extLst>
                </a:gridCol>
              </a:tblGrid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199949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dirty="0"/>
                        <a:t>FOTO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FOTO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002461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Iolanda Sousa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Joaquim Monteiro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Miguel Sequeira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768244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Loures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Vila Nova de </a:t>
                      </a:r>
                      <a:r>
                        <a:rPr lang="pt-PT" sz="1100" dirty="0" err="1"/>
                        <a:t>Familicão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Lisboa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252120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iolanda_mgsousa@cm-loures.pt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jkimonteiro@hotmail.com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m.sequeira@campus.fct.unl.pt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34786"/>
                  </a:ext>
                </a:extLst>
              </a:tr>
            </a:tbl>
          </a:graphicData>
        </a:graphic>
      </p:graphicFrame>
      <p:pic>
        <p:nvPicPr>
          <p:cNvPr id="10" name="Imagem 9">
            <a:extLst>
              <a:ext uri="{FF2B5EF4-FFF2-40B4-BE49-F238E27FC236}">
                <a16:creationId xmlns:a16="http://schemas.microsoft.com/office/drawing/2014/main" id="{FA2CD396-B637-4801-9FA3-7346B316A4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831" y="2014666"/>
            <a:ext cx="1126116" cy="1440000"/>
          </a:xfrm>
          <a:prstGeom prst="rect">
            <a:avLst/>
          </a:prstGeom>
        </p:spPr>
      </p:pic>
      <p:pic>
        <p:nvPicPr>
          <p:cNvPr id="11" name="Imagem 10" descr="Uma imagem com pessoa, interior, parede, homem&#10;&#10;Descrição gerada automaticamente">
            <a:extLst>
              <a:ext uri="{FF2B5EF4-FFF2-40B4-BE49-F238E27FC236}">
                <a16:creationId xmlns:a16="http://schemas.microsoft.com/office/drawing/2014/main" id="{784AB58C-FDA2-4D34-B451-0F8E88C621E8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18" r="12272"/>
          <a:stretch/>
        </p:blipFill>
        <p:spPr>
          <a:xfrm>
            <a:off x="3645143" y="2014666"/>
            <a:ext cx="126622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869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3">
            <a:extLst>
              <a:ext uri="{FF2B5EF4-FFF2-40B4-BE49-F238E27FC236}">
                <a16:creationId xmlns:a16="http://schemas.microsoft.com/office/drawing/2014/main" id="{34B4AF40-B666-433E-A046-193498272E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579" y="6280948"/>
            <a:ext cx="587515" cy="460420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97A7B9A5-010C-4CD9-9961-6DD6D675DFD2}"/>
              </a:ext>
            </a:extLst>
          </p:cNvPr>
          <p:cNvSpPr/>
          <p:nvPr/>
        </p:nvSpPr>
        <p:spPr>
          <a:xfrm>
            <a:off x="251519" y="6510536"/>
            <a:ext cx="8167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www.powerpoor.eu</a:t>
            </a:r>
            <a:endParaRPr lang="el-GR" sz="1100" b="1">
              <a:solidFill>
                <a:schemeClr val="bg1">
                  <a:lumMod val="6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l-GR" sz="900" b="1">
              <a:solidFill>
                <a:schemeClr val="bg1">
                  <a:lumMod val="65000"/>
                </a:schemeClr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B1CB884F-B766-436E-AF8B-F50A0699730C}"/>
              </a:ext>
            </a:extLst>
          </p:cNvPr>
          <p:cNvSpPr txBox="1"/>
          <p:nvPr/>
        </p:nvSpPr>
        <p:spPr>
          <a:xfrm>
            <a:off x="1310964" y="788323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16D6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Portugal</a:t>
            </a:r>
            <a:endParaRPr lang="en-US" sz="2000" b="1" dirty="0">
              <a:solidFill>
                <a:srgbClr val="716D6E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5" name="Εικόνα 6">
            <a:extLst>
              <a:ext uri="{FF2B5EF4-FFF2-40B4-BE49-F238E27FC236}">
                <a16:creationId xmlns:a16="http://schemas.microsoft.com/office/drawing/2014/main" id="{E8A5D17A-8694-4F6B-B4BE-91C93C302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1" y="198617"/>
            <a:ext cx="5839775" cy="429767"/>
          </a:xfrm>
          <a:prstGeom prst="rect">
            <a:avLst/>
          </a:prstGeom>
        </p:spPr>
      </p:pic>
      <p:pic>
        <p:nvPicPr>
          <p:cNvPr id="6" name="Εικόνα 8">
            <a:extLst>
              <a:ext uri="{FF2B5EF4-FFF2-40B4-BE49-F238E27FC236}">
                <a16:creationId xmlns:a16="http://schemas.microsoft.com/office/drawing/2014/main" id="{C6853104-4D29-41AC-880A-ED056ABF5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8617"/>
            <a:ext cx="5711952" cy="429768"/>
          </a:xfrm>
          <a:prstGeom prst="rect">
            <a:avLst/>
          </a:prstGeom>
        </p:spPr>
      </p:pic>
      <p:pic>
        <p:nvPicPr>
          <p:cNvPr id="7" name="Picture 2" descr="Flag of Portugal - Wikipedia">
            <a:extLst>
              <a:ext uri="{FF2B5EF4-FFF2-40B4-BE49-F238E27FC236}">
                <a16:creationId xmlns:a16="http://schemas.microsoft.com/office/drawing/2014/main" id="{4C9F92B0-09A4-412F-98C1-240BA76EF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6" y="762526"/>
            <a:ext cx="789486" cy="526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AA8D639F-AF53-481A-B872-F177FEA2F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913197"/>
              </p:ext>
            </p:extLst>
          </p:nvPr>
        </p:nvGraphicFramePr>
        <p:xfrm>
          <a:off x="657224" y="2331558"/>
          <a:ext cx="7854539" cy="31334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4418">
                  <a:extLst>
                    <a:ext uri="{9D8B030D-6E8A-4147-A177-3AD203B41FA5}">
                      <a16:colId xmlns:a16="http://schemas.microsoft.com/office/drawing/2014/main" val="2510059010"/>
                    </a:ext>
                  </a:extLst>
                </a:gridCol>
                <a:gridCol w="622133">
                  <a:extLst>
                    <a:ext uri="{9D8B030D-6E8A-4147-A177-3AD203B41FA5}">
                      <a16:colId xmlns:a16="http://schemas.microsoft.com/office/drawing/2014/main" val="2154294522"/>
                    </a:ext>
                  </a:extLst>
                </a:gridCol>
                <a:gridCol w="2371725">
                  <a:extLst>
                    <a:ext uri="{9D8B030D-6E8A-4147-A177-3AD203B41FA5}">
                      <a16:colId xmlns:a16="http://schemas.microsoft.com/office/drawing/2014/main" val="286162204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1412342866"/>
                    </a:ext>
                  </a:extLst>
                </a:gridCol>
                <a:gridCol w="2082388">
                  <a:extLst>
                    <a:ext uri="{9D8B030D-6E8A-4147-A177-3AD203B41FA5}">
                      <a16:colId xmlns:a16="http://schemas.microsoft.com/office/drawing/2014/main" val="266260292"/>
                    </a:ext>
                  </a:extLst>
                </a:gridCol>
              </a:tblGrid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199949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dirty="0"/>
                        <a:t>FOTO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/>
                        <a:t>FOTO</a:t>
                      </a:r>
                    </a:p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002461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Natália Moreno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Pedro Antunes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Raul Gomes Santos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768244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Coimbra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????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Vila Real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252120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nataliaamoreno@gmail.com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pedro.costeira.antunes@gmail.com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santos_gomes@live.com.pt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34786"/>
                  </a:ext>
                </a:extLst>
              </a:tr>
            </a:tbl>
          </a:graphicData>
        </a:graphic>
      </p:graphicFrame>
      <p:pic>
        <p:nvPicPr>
          <p:cNvPr id="10" name="Imagem 9">
            <a:extLst>
              <a:ext uri="{FF2B5EF4-FFF2-40B4-BE49-F238E27FC236}">
                <a16:creationId xmlns:a16="http://schemas.microsoft.com/office/drawing/2014/main" id="{8433CB79-0D52-4451-AB7A-593DEF1682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475" y="2129461"/>
            <a:ext cx="1156854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839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3">
            <a:extLst>
              <a:ext uri="{FF2B5EF4-FFF2-40B4-BE49-F238E27FC236}">
                <a16:creationId xmlns:a16="http://schemas.microsoft.com/office/drawing/2014/main" id="{34B4AF40-B666-433E-A046-193498272E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579" y="6280948"/>
            <a:ext cx="587515" cy="460420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97A7B9A5-010C-4CD9-9961-6DD6D675DFD2}"/>
              </a:ext>
            </a:extLst>
          </p:cNvPr>
          <p:cNvSpPr/>
          <p:nvPr/>
        </p:nvSpPr>
        <p:spPr>
          <a:xfrm>
            <a:off x="251519" y="6510536"/>
            <a:ext cx="8167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chemeClr val="bg1">
                    <a:lumMod val="6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 www.powerpoor.eu</a:t>
            </a:r>
            <a:endParaRPr lang="el-GR" sz="1100" b="1">
              <a:solidFill>
                <a:schemeClr val="bg1">
                  <a:lumMod val="6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l-GR" sz="900" b="1">
              <a:solidFill>
                <a:schemeClr val="bg1">
                  <a:lumMod val="65000"/>
                </a:schemeClr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B1CB884F-B766-436E-AF8B-F50A0699730C}"/>
              </a:ext>
            </a:extLst>
          </p:cNvPr>
          <p:cNvSpPr txBox="1"/>
          <p:nvPr/>
        </p:nvSpPr>
        <p:spPr>
          <a:xfrm>
            <a:off x="1310964" y="788323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16D6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Portugal</a:t>
            </a:r>
            <a:endParaRPr lang="en-US" sz="2000" b="1" dirty="0">
              <a:solidFill>
                <a:srgbClr val="716D6E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5" name="Εικόνα 6">
            <a:extLst>
              <a:ext uri="{FF2B5EF4-FFF2-40B4-BE49-F238E27FC236}">
                <a16:creationId xmlns:a16="http://schemas.microsoft.com/office/drawing/2014/main" id="{E8A5D17A-8694-4F6B-B4BE-91C93C302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1" y="198617"/>
            <a:ext cx="5839775" cy="429767"/>
          </a:xfrm>
          <a:prstGeom prst="rect">
            <a:avLst/>
          </a:prstGeom>
        </p:spPr>
      </p:pic>
      <p:pic>
        <p:nvPicPr>
          <p:cNvPr id="6" name="Εικόνα 8">
            <a:extLst>
              <a:ext uri="{FF2B5EF4-FFF2-40B4-BE49-F238E27FC236}">
                <a16:creationId xmlns:a16="http://schemas.microsoft.com/office/drawing/2014/main" id="{C6853104-4D29-41AC-880A-ED056ABF5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8617"/>
            <a:ext cx="5711952" cy="429768"/>
          </a:xfrm>
          <a:prstGeom prst="rect">
            <a:avLst/>
          </a:prstGeom>
        </p:spPr>
      </p:pic>
      <p:pic>
        <p:nvPicPr>
          <p:cNvPr id="7" name="Picture 2" descr="Flag of Portugal - Wikipedia">
            <a:extLst>
              <a:ext uri="{FF2B5EF4-FFF2-40B4-BE49-F238E27FC236}">
                <a16:creationId xmlns:a16="http://schemas.microsoft.com/office/drawing/2014/main" id="{4C9F92B0-09A4-412F-98C1-240BA76EF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6" y="762526"/>
            <a:ext cx="789486" cy="526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AA8D639F-AF53-481A-B872-F177FEA2F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376041"/>
              </p:ext>
            </p:extLst>
          </p:nvPr>
        </p:nvGraphicFramePr>
        <p:xfrm>
          <a:off x="657224" y="2331558"/>
          <a:ext cx="7854539" cy="31334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4418">
                  <a:extLst>
                    <a:ext uri="{9D8B030D-6E8A-4147-A177-3AD203B41FA5}">
                      <a16:colId xmlns:a16="http://schemas.microsoft.com/office/drawing/2014/main" val="2510059010"/>
                    </a:ext>
                  </a:extLst>
                </a:gridCol>
                <a:gridCol w="622133">
                  <a:extLst>
                    <a:ext uri="{9D8B030D-6E8A-4147-A177-3AD203B41FA5}">
                      <a16:colId xmlns:a16="http://schemas.microsoft.com/office/drawing/2014/main" val="2154294522"/>
                    </a:ext>
                  </a:extLst>
                </a:gridCol>
                <a:gridCol w="2371725">
                  <a:extLst>
                    <a:ext uri="{9D8B030D-6E8A-4147-A177-3AD203B41FA5}">
                      <a16:colId xmlns:a16="http://schemas.microsoft.com/office/drawing/2014/main" val="286162204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1412342866"/>
                    </a:ext>
                  </a:extLst>
                </a:gridCol>
                <a:gridCol w="2082388">
                  <a:extLst>
                    <a:ext uri="{9D8B030D-6E8A-4147-A177-3AD203B41FA5}">
                      <a16:colId xmlns:a16="http://schemas.microsoft.com/office/drawing/2014/main" val="266260292"/>
                    </a:ext>
                  </a:extLst>
                </a:gridCol>
              </a:tblGrid>
              <a:tr h="623348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199949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dirty="0"/>
                        <a:t>FOTO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002461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Sérgio Garcia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 err="1"/>
                        <a:t>Suhita</a:t>
                      </a:r>
                      <a:r>
                        <a:rPr lang="pt-PT" sz="1100" dirty="0"/>
                        <a:t> Osório </a:t>
                      </a:r>
                      <a:r>
                        <a:rPr lang="pt-PT" sz="1100" dirty="0" err="1"/>
                        <a:t>Peters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Pedro Gouveia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768244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Ermesinde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Lourinhã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Ponta Delgada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252120"/>
                  </a:ext>
                </a:extLst>
              </a:tr>
              <a:tr h="623348">
                <a:tc>
                  <a:txBody>
                    <a:bodyPr/>
                    <a:lstStyle/>
                    <a:p>
                      <a:r>
                        <a:rPr lang="pt-PT" sz="1100" dirty="0"/>
                        <a:t>sergiogarcia@cse.pt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suhita@ceifacoop.pt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100" dirty="0"/>
                        <a:t>pedro.gouveia@kairos-acores.pt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34786"/>
                  </a:ext>
                </a:extLst>
              </a:tr>
            </a:tbl>
          </a:graphicData>
        </a:graphic>
      </p:graphicFrame>
      <p:pic>
        <p:nvPicPr>
          <p:cNvPr id="12" name="Imagem 11">
            <a:extLst>
              <a:ext uri="{FF2B5EF4-FFF2-40B4-BE49-F238E27FC236}">
                <a16:creationId xmlns:a16="http://schemas.microsoft.com/office/drawing/2014/main" id="{17EB8AF1-6D1D-4279-9E2C-CCA745B8B34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544" y="2129461"/>
            <a:ext cx="1099730" cy="1440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B7A214F4-4B50-450B-8918-67683278E6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200" y="2129460"/>
            <a:ext cx="112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5416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OR Template for Kick-Off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11245052EEC847B9BE00ED3580125A" ma:contentTypeVersion="11" ma:contentTypeDescription="Create a new document." ma:contentTypeScope="" ma:versionID="0f107896bd167a3b6320c882d2cb967a">
  <xsd:schema xmlns:xsd="http://www.w3.org/2001/XMLSchema" xmlns:xs="http://www.w3.org/2001/XMLSchema" xmlns:p="http://schemas.microsoft.com/office/2006/metadata/properties" xmlns:ns2="aaae4892-7bcc-497b-98fe-3b5f8ef7108b" targetNamespace="http://schemas.microsoft.com/office/2006/metadata/properties" ma:root="true" ma:fieldsID="1b62c853165b6eddbade5a942f44e531" ns2:_="">
    <xsd:import namespace="aaae4892-7bcc-497b-98fe-3b5f8ef710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e4892-7bcc-497b-98fe-3b5f8ef710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D2BCC2-AB0A-4BDE-9A45-F7D66EE27F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ae4892-7bcc-497b-98fe-3b5f8ef710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6AC7B5-3341-4F28-ABA1-7A3F2FCD62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4E2585-40DD-4823-BF8F-39B7EBEBEA42}">
  <ds:schemaRefs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aaae4892-7bcc-497b-98fe-3b5f8ef7108b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POWERPOOR Template for Kick-Off Meeting</Template>
  <TotalTime>4870</TotalTime>
  <Words>350</Words>
  <Application>Microsoft Office PowerPoint</Application>
  <PresentationFormat>Apresentação no Ecrã (4:3)</PresentationFormat>
  <Paragraphs>99</Paragraphs>
  <Slides>10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6" baseType="lpstr">
      <vt:lpstr>Arial</vt:lpstr>
      <vt:lpstr>Calibri</vt:lpstr>
      <vt:lpstr>Noto Sans</vt:lpstr>
      <vt:lpstr>Segoe UI</vt:lpstr>
      <vt:lpstr>Segoe UI Semilight</vt:lpstr>
      <vt:lpstr>POWERPOOR Template for Kick-Off Meeting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INZEB</dc:creator>
  <cp:lastModifiedBy>Catarina Pereira</cp:lastModifiedBy>
  <cp:revision>46</cp:revision>
  <dcterms:created xsi:type="dcterms:W3CDTF">2020-09-13T20:46:03Z</dcterms:created>
  <dcterms:modified xsi:type="dcterms:W3CDTF">2022-02-08T12:24:56Z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0x0101000011245052EEC847B9BE00ED3580125A</vt:lpwstr>
  </property>
</Properties>
</file>